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7.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308" r:id="rId3"/>
    <p:sldId id="320" r:id="rId4"/>
    <p:sldId id="321" r:id="rId5"/>
    <p:sldId id="322" r:id="rId6"/>
    <p:sldId id="319" r:id="rId7"/>
    <p:sldId id="328" r:id="rId8"/>
    <p:sldId id="325" r:id="rId9"/>
    <p:sldId id="326" r:id="rId10"/>
    <p:sldId id="327" r:id="rId11"/>
    <p:sldId id="329" r:id="rId12"/>
    <p:sldId id="330" r:id="rId13"/>
    <p:sldId id="331" r:id="rId14"/>
    <p:sldId id="332" r:id="rId15"/>
    <p:sldId id="333" r:id="rId16"/>
    <p:sldId id="334" r:id="rId17"/>
    <p:sldId id="335" r:id="rId18"/>
    <p:sldId id="336" r:id="rId19"/>
    <p:sldId id="337" r:id="rId20"/>
    <p:sldId id="338" r:id="rId21"/>
    <p:sldId id="339" r:id="rId22"/>
    <p:sldId id="340" r:id="rId23"/>
    <p:sldId id="341" r:id="rId24"/>
    <p:sldId id="342" r:id="rId25"/>
    <p:sldId id="343" r:id="rId26"/>
    <p:sldId id="344" r:id="rId27"/>
    <p:sldId id="345" r:id="rId28"/>
    <p:sldId id="346" r:id="rId29"/>
    <p:sldId id="347" r:id="rId30"/>
    <p:sldId id="348" r:id="rId31"/>
    <p:sldId id="30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2F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6" d="100"/>
          <a:sy n="76" d="100"/>
        </p:scale>
        <p:origin x="49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FECEC5-A946-45F2-8320-D6F39872ED87}" type="datetimeFigureOut">
              <a:rPr lang="en-US" smtClean="0"/>
              <a:t>10/11/2023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B5944E-43D0-4BC7-8620-85A882F39AC1}" type="slidenum">
              <a:rPr lang="en-US" smtClean="0"/>
              <a:t>‹#›</a:t>
            </a:fld>
            <a:endParaRPr lang="en-US"/>
          </a:p>
        </p:txBody>
      </p:sp>
    </p:spTree>
    <p:extLst>
      <p:ext uri="{BB962C8B-B14F-4D97-AF65-F5344CB8AC3E}">
        <p14:creationId xmlns:p14="http://schemas.microsoft.com/office/powerpoint/2010/main" val="44741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338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53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739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050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d03e5b75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260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9884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726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742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5695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5370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33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585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191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500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720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24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2234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914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156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920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d03e5b75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775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8616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828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923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d03e5b75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878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818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183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200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230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1782A9F-05C4-485D-A6B3-0DAB6ACD6849}"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6380F9-6A6C-4B62-A71F-51F1C6DA482F}" type="slidenum">
              <a:rPr lang="en-US" smtClean="0"/>
              <a:t>‹#›</a:t>
            </a:fld>
            <a:endParaRPr lang="en-US"/>
          </a:p>
        </p:txBody>
      </p:sp>
    </p:spTree>
    <p:extLst>
      <p:ext uri="{BB962C8B-B14F-4D97-AF65-F5344CB8AC3E}">
        <p14:creationId xmlns:p14="http://schemas.microsoft.com/office/powerpoint/2010/main" val="200651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782A9F-05C4-485D-A6B3-0DAB6ACD6849}"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6380F9-6A6C-4B62-A71F-51F1C6DA482F}" type="slidenum">
              <a:rPr lang="en-US" smtClean="0"/>
              <a:t>‹#›</a:t>
            </a:fld>
            <a:endParaRPr lang="en-US"/>
          </a:p>
        </p:txBody>
      </p:sp>
    </p:spTree>
    <p:extLst>
      <p:ext uri="{BB962C8B-B14F-4D97-AF65-F5344CB8AC3E}">
        <p14:creationId xmlns:p14="http://schemas.microsoft.com/office/powerpoint/2010/main" val="3414098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782A9F-05C4-485D-A6B3-0DAB6ACD6849}"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6380F9-6A6C-4B62-A71F-51F1C6DA482F}" type="slidenum">
              <a:rPr lang="en-US" smtClean="0"/>
              <a:t>‹#›</a:t>
            </a:fld>
            <a:endParaRPr lang="en-US"/>
          </a:p>
        </p:txBody>
      </p:sp>
    </p:spTree>
    <p:extLst>
      <p:ext uri="{BB962C8B-B14F-4D97-AF65-F5344CB8AC3E}">
        <p14:creationId xmlns:p14="http://schemas.microsoft.com/office/powerpoint/2010/main" val="210016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Red">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53" name="Google Shape;53;p13"/>
          <p:cNvSpPr/>
          <p:nvPr/>
        </p:nvSpPr>
        <p:spPr>
          <a:xfrm>
            <a:off x="0" y="438833"/>
            <a:ext cx="92400" cy="1004000"/>
          </a:xfrm>
          <a:prstGeom prst="rect">
            <a:avLst/>
          </a:prstGeom>
          <a:solidFill>
            <a:srgbClr val="EA433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961118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Yellow">
  <p:cSld name="Yellow">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65" name="Google Shape;65;p17"/>
          <p:cNvSpPr/>
          <p:nvPr/>
        </p:nvSpPr>
        <p:spPr>
          <a:xfrm>
            <a:off x="0" y="438833"/>
            <a:ext cx="92400" cy="1004000"/>
          </a:xfrm>
          <a:prstGeom prst="rect">
            <a:avLst/>
          </a:prstGeom>
          <a:solidFill>
            <a:srgbClr val="FBBC0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45522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reen">
  <p:cSld name="Green">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68" name="Google Shape;68;p18"/>
          <p:cNvSpPr/>
          <p:nvPr/>
        </p:nvSpPr>
        <p:spPr>
          <a:xfrm>
            <a:off x="0" y="438833"/>
            <a:ext cx="92400" cy="1004000"/>
          </a:xfrm>
          <a:prstGeom prst="rect">
            <a:avLst/>
          </a:prstGeom>
          <a:solidFill>
            <a:srgbClr val="34A85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91550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ay">
  <p:cSld name="Gray">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71" name="Google Shape;71;p19"/>
          <p:cNvSpPr/>
          <p:nvPr/>
        </p:nvSpPr>
        <p:spPr>
          <a:xfrm>
            <a:off x="0" y="438833"/>
            <a:ext cx="92400" cy="1004000"/>
          </a:xfrm>
          <a:prstGeom prst="rect">
            <a:avLst/>
          </a:prstGeom>
          <a:solidFill>
            <a:srgbClr val="9AA0A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59587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782A9F-05C4-485D-A6B3-0DAB6ACD6849}"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6380F9-6A6C-4B62-A71F-51F1C6DA482F}" type="slidenum">
              <a:rPr lang="en-US" smtClean="0"/>
              <a:t>‹#›</a:t>
            </a:fld>
            <a:endParaRPr lang="en-US"/>
          </a:p>
        </p:txBody>
      </p:sp>
    </p:spTree>
    <p:extLst>
      <p:ext uri="{BB962C8B-B14F-4D97-AF65-F5344CB8AC3E}">
        <p14:creationId xmlns:p14="http://schemas.microsoft.com/office/powerpoint/2010/main" val="640661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782A9F-05C4-485D-A6B3-0DAB6ACD6849}" type="datetimeFigureOut">
              <a:rPr lang="en-US" smtClean="0"/>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6380F9-6A6C-4B62-A71F-51F1C6DA482F}" type="slidenum">
              <a:rPr lang="en-US" smtClean="0"/>
              <a:t>‹#›</a:t>
            </a:fld>
            <a:endParaRPr lang="en-US"/>
          </a:p>
        </p:txBody>
      </p:sp>
    </p:spTree>
    <p:extLst>
      <p:ext uri="{BB962C8B-B14F-4D97-AF65-F5344CB8AC3E}">
        <p14:creationId xmlns:p14="http://schemas.microsoft.com/office/powerpoint/2010/main" val="3410455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1782A9F-05C4-485D-A6B3-0DAB6ACD6849}" type="datetimeFigureOut">
              <a:rPr lang="en-US" smtClean="0"/>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6380F9-6A6C-4B62-A71F-51F1C6DA482F}" type="slidenum">
              <a:rPr lang="en-US" smtClean="0"/>
              <a:t>‹#›</a:t>
            </a:fld>
            <a:endParaRPr lang="en-US"/>
          </a:p>
        </p:txBody>
      </p:sp>
    </p:spTree>
    <p:extLst>
      <p:ext uri="{BB962C8B-B14F-4D97-AF65-F5344CB8AC3E}">
        <p14:creationId xmlns:p14="http://schemas.microsoft.com/office/powerpoint/2010/main" val="53248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1782A9F-05C4-485D-A6B3-0DAB6ACD6849}" type="datetimeFigureOut">
              <a:rPr lang="en-US" smtClean="0"/>
              <a:t>10/11/2023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6380F9-6A6C-4B62-A71F-51F1C6DA482F}" type="slidenum">
              <a:rPr lang="en-US" smtClean="0"/>
              <a:t>‹#›</a:t>
            </a:fld>
            <a:endParaRPr lang="en-US"/>
          </a:p>
        </p:txBody>
      </p:sp>
    </p:spTree>
    <p:extLst>
      <p:ext uri="{BB962C8B-B14F-4D97-AF65-F5344CB8AC3E}">
        <p14:creationId xmlns:p14="http://schemas.microsoft.com/office/powerpoint/2010/main" val="496082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1782A9F-05C4-485D-A6B3-0DAB6ACD6849}" type="datetimeFigureOut">
              <a:rPr lang="en-US" smtClean="0"/>
              <a:t>10/11/2023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6380F9-6A6C-4B62-A71F-51F1C6DA482F}" type="slidenum">
              <a:rPr lang="en-US" smtClean="0"/>
              <a:t>‹#›</a:t>
            </a:fld>
            <a:endParaRPr lang="en-US"/>
          </a:p>
        </p:txBody>
      </p:sp>
    </p:spTree>
    <p:extLst>
      <p:ext uri="{BB962C8B-B14F-4D97-AF65-F5344CB8AC3E}">
        <p14:creationId xmlns:p14="http://schemas.microsoft.com/office/powerpoint/2010/main" val="956839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782A9F-05C4-485D-A6B3-0DAB6ACD6849}" type="datetimeFigureOut">
              <a:rPr lang="en-US" smtClean="0"/>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6380F9-6A6C-4B62-A71F-51F1C6DA482F}" type="slidenum">
              <a:rPr lang="en-US" smtClean="0"/>
              <a:t>‹#›</a:t>
            </a:fld>
            <a:endParaRPr lang="en-US"/>
          </a:p>
        </p:txBody>
      </p:sp>
    </p:spTree>
    <p:extLst>
      <p:ext uri="{BB962C8B-B14F-4D97-AF65-F5344CB8AC3E}">
        <p14:creationId xmlns:p14="http://schemas.microsoft.com/office/powerpoint/2010/main" val="3326514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782A9F-05C4-485D-A6B3-0DAB6ACD6849}" type="datetimeFigureOut">
              <a:rPr lang="en-US" smtClean="0"/>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6380F9-6A6C-4B62-A71F-51F1C6DA482F}" type="slidenum">
              <a:rPr lang="en-US" smtClean="0"/>
              <a:t>‹#›</a:t>
            </a:fld>
            <a:endParaRPr lang="en-US"/>
          </a:p>
        </p:txBody>
      </p:sp>
    </p:spTree>
    <p:extLst>
      <p:ext uri="{BB962C8B-B14F-4D97-AF65-F5344CB8AC3E}">
        <p14:creationId xmlns:p14="http://schemas.microsoft.com/office/powerpoint/2010/main" val="317127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782A9F-05C4-485D-A6B3-0DAB6ACD6849}" type="datetimeFigureOut">
              <a:rPr lang="en-US" smtClean="0"/>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6380F9-6A6C-4B62-A71F-51F1C6DA482F}" type="slidenum">
              <a:rPr lang="en-US" smtClean="0"/>
              <a:t>‹#›</a:t>
            </a:fld>
            <a:endParaRPr lang="en-US"/>
          </a:p>
        </p:txBody>
      </p:sp>
    </p:spTree>
    <p:extLst>
      <p:ext uri="{BB962C8B-B14F-4D97-AF65-F5344CB8AC3E}">
        <p14:creationId xmlns:p14="http://schemas.microsoft.com/office/powerpoint/2010/main" val="795684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782A9F-05C4-485D-A6B3-0DAB6ACD6849}" type="datetimeFigureOut">
              <a:rPr lang="en-US" smtClean="0"/>
              <a:t>10/11/2023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6380F9-6A6C-4B62-A71F-51F1C6DA482F}" type="slidenum">
              <a:rPr lang="en-US" smtClean="0"/>
              <a:t>‹#›</a:t>
            </a:fld>
            <a:endParaRPr lang="en-US"/>
          </a:p>
        </p:txBody>
      </p:sp>
    </p:spTree>
    <p:extLst>
      <p:ext uri="{BB962C8B-B14F-4D97-AF65-F5344CB8AC3E}">
        <p14:creationId xmlns:p14="http://schemas.microsoft.com/office/powerpoint/2010/main" val="3399905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arahdahir/SpaceX_Falcon9/blob/master/eda.ipynb"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hyperlink" Target="https://github.com/farahdahir/SpaceX_Falcon9/blob/master/launch_site_analysis.ipynb"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arahdahir/SpaceX_Falcon9/blob/master/plotly_dash_app.ipynb"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arahdahir/SpaceX_Falcon9/blob/master/predictive_model.ipynb"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17.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github.com/farahdahir/SpaceX_Falcon9/blob/master/data_acquisition.ipynb" TargetMode="External"/><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github.com/farahdahir/SpaceX_Falcon9/blob/master/eda.ipynb"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hyperlink" Target="https://github.com/farahdahir/SpaceX_Falcon9/blob/master/eda.ipynb" TargetMode="Externa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Google Shape;144;p40"/>
          <p:cNvSpPr txBox="1"/>
          <p:nvPr/>
        </p:nvSpPr>
        <p:spPr>
          <a:xfrm>
            <a:off x="690233" y="2426318"/>
            <a:ext cx="10608244" cy="984845"/>
          </a:xfrm>
          <a:prstGeom prst="rect">
            <a:avLst/>
          </a:prstGeom>
          <a:noFill/>
          <a:ln>
            <a:noFill/>
          </a:ln>
        </p:spPr>
        <p:txBody>
          <a:bodyPr spcFirstLastPara="1" wrap="square" lIns="0" tIns="121900" rIns="121900" bIns="121900" anchor="t" anchorCtr="0">
            <a:spAutoFit/>
          </a:bodyPr>
          <a:lstStyle/>
          <a:p>
            <a:r>
              <a:rPr lang="en-GB" sz="4800" spc="14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First </a:t>
            </a:r>
            <a:r>
              <a:rPr lang="en-GB" sz="4800" spc="140" dirty="0">
                <a:solidFill>
                  <a:schemeClr val="bg1"/>
                </a:solidFill>
                <a:latin typeface="Open Sans" panose="020B0606030504020204" pitchFamily="34" charset="0"/>
                <a:ea typeface="Open Sans" panose="020B0606030504020204" pitchFamily="34" charset="0"/>
                <a:cs typeface="Open Sans" panose="020B0606030504020204" pitchFamily="34" charset="0"/>
              </a:rPr>
              <a:t>Stage Landing </a:t>
            </a:r>
            <a:r>
              <a:rPr lang="en-GB" sz="4800" spc="14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Prediction</a:t>
            </a:r>
            <a:endParaRPr lang="en-GB" sz="4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Google Shape;145;p40"/>
          <p:cNvSpPr txBox="1"/>
          <p:nvPr/>
        </p:nvSpPr>
        <p:spPr>
          <a:xfrm>
            <a:off x="690233" y="3692884"/>
            <a:ext cx="6574800" cy="738623"/>
          </a:xfrm>
          <a:prstGeom prst="rect">
            <a:avLst/>
          </a:prstGeom>
          <a:noFill/>
          <a:ln>
            <a:noFill/>
          </a:ln>
        </p:spPr>
        <p:txBody>
          <a:bodyPr spcFirstLastPara="1" wrap="square" lIns="0" tIns="121900" rIns="121900" bIns="121900" anchor="t" anchorCtr="0">
            <a:spAutoFit/>
          </a:bodyPr>
          <a:lstStyle/>
          <a:p>
            <a:r>
              <a:rPr lang="en" sz="3200" dirty="0" smtClean="0">
                <a:solidFill>
                  <a:srgbClr val="FFFFFF"/>
                </a:solidFill>
                <a:latin typeface="Open Sans"/>
                <a:ea typeface="Open Sans"/>
                <a:cs typeface="Open Sans"/>
                <a:sym typeface="Open Sans"/>
              </a:rPr>
              <a:t>Farah Dahir</a:t>
            </a:r>
            <a:endParaRPr sz="3200" dirty="0">
              <a:solidFill>
                <a:srgbClr val="FFFFFF"/>
              </a:solidFill>
              <a:latin typeface="Open Sans"/>
              <a:ea typeface="Open Sans"/>
              <a:cs typeface="Open Sans"/>
              <a:sym typeface="Open Sans"/>
            </a:endParaRPr>
          </a:p>
        </p:txBody>
      </p:sp>
      <p:cxnSp>
        <p:nvCxnSpPr>
          <p:cNvPr id="10" name="Google Shape;146;p40"/>
          <p:cNvCxnSpPr/>
          <p:nvPr/>
        </p:nvCxnSpPr>
        <p:spPr>
          <a:xfrm flipH="1">
            <a:off x="690200" y="3561100"/>
            <a:ext cx="9894293" cy="0"/>
          </a:xfrm>
          <a:prstGeom prst="straightConnector1">
            <a:avLst/>
          </a:prstGeom>
          <a:noFill/>
          <a:ln w="19050" cap="flat" cmpd="sng">
            <a:solidFill>
              <a:srgbClr val="FFFFFF"/>
            </a:solidFill>
            <a:prstDash val="solid"/>
            <a:round/>
            <a:headEnd type="none" w="med" len="med"/>
            <a:tailEnd type="none" w="med" len="med"/>
          </a:ln>
        </p:spPr>
      </p:cxnSp>
      <p:sp>
        <p:nvSpPr>
          <p:cNvPr id="11" name="Google Shape;144;p40"/>
          <p:cNvSpPr txBox="1"/>
          <p:nvPr/>
        </p:nvSpPr>
        <p:spPr>
          <a:xfrm>
            <a:off x="690233" y="1441473"/>
            <a:ext cx="6073822" cy="984845"/>
          </a:xfrm>
          <a:prstGeom prst="rect">
            <a:avLst/>
          </a:prstGeom>
          <a:noFill/>
          <a:ln>
            <a:noFill/>
          </a:ln>
        </p:spPr>
        <p:txBody>
          <a:bodyPr spcFirstLastPara="1" wrap="square" lIns="0" tIns="121900" rIns="121900" bIns="121900" anchor="t" anchorCtr="0">
            <a:spAutoFit/>
          </a:bodyPr>
          <a:lstStyle/>
          <a:p>
            <a:r>
              <a:rPr lang="en-GB" sz="4800" b="1" spc="140" dirty="0" smtClean="0">
                <a:latin typeface="Open Sans" panose="020B0606030504020204" pitchFamily="34" charset="0"/>
                <a:ea typeface="Open Sans" panose="020B0606030504020204" pitchFamily="34" charset="0"/>
                <a:cs typeface="Open Sans" panose="020B0606030504020204" pitchFamily="34" charset="0"/>
              </a:rPr>
              <a:t>SpaceX Falcon 9</a:t>
            </a:r>
            <a:endParaRPr lang="en-GB" sz="48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7298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699133"/>
            <a:ext cx="8206800" cy="738623"/>
          </a:xfrm>
          <a:prstGeom prst="rect">
            <a:avLst/>
          </a:prstGeom>
          <a:noFill/>
          <a:ln>
            <a:noFill/>
          </a:ln>
        </p:spPr>
        <p:txBody>
          <a:bodyPr spcFirstLastPara="1" wrap="square" lIns="0" tIns="121900" rIns="121900" bIns="121900" anchor="t" anchorCtr="0">
            <a:spAutoFit/>
          </a:bodyPr>
          <a:lstStyle/>
          <a:p>
            <a:r>
              <a:rPr lang="en" sz="3200" dirty="0" smtClean="0">
                <a:solidFill>
                  <a:srgbClr val="5F6368"/>
                </a:solidFill>
                <a:latin typeface="Open Sans"/>
                <a:ea typeface="Open Sans"/>
                <a:cs typeface="Open Sans"/>
                <a:sym typeface="Open Sans"/>
              </a:rPr>
              <a:t>Exploratory Data Analysis</a:t>
            </a:r>
            <a:endParaRPr sz="3200" dirty="0">
              <a:solidFill>
                <a:srgbClr val="5F6368"/>
              </a:solidFill>
              <a:latin typeface="Open Sans"/>
              <a:ea typeface="Open Sans"/>
              <a:cs typeface="Open Sans"/>
              <a:sym typeface="Open Sans"/>
            </a:endParaRPr>
          </a:p>
        </p:txBody>
      </p:sp>
      <p:sp>
        <p:nvSpPr>
          <p:cNvPr id="22" name="object 3"/>
          <p:cNvSpPr txBox="1"/>
          <p:nvPr/>
        </p:nvSpPr>
        <p:spPr>
          <a:xfrm>
            <a:off x="1299210" y="1611884"/>
            <a:ext cx="1666875" cy="258404"/>
          </a:xfrm>
          <a:prstGeom prst="rect">
            <a:avLst/>
          </a:prstGeom>
        </p:spPr>
        <p:txBody>
          <a:bodyPr vert="horz" wrap="square" lIns="0" tIns="12065" rIns="0" bIns="0" rtlCol="0">
            <a:spAutoFit/>
          </a:bodyPr>
          <a:lstStyle/>
          <a:p>
            <a:pPr marL="12700">
              <a:lnSpc>
                <a:spcPct val="100000"/>
              </a:lnSpc>
              <a:spcBef>
                <a:spcPts val="95"/>
              </a:spcBef>
            </a:pPr>
            <a:r>
              <a:rPr sz="1600" spc="-125"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SCA</a:t>
            </a:r>
            <a:r>
              <a:rPr sz="1600" spc="-12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T</a:t>
            </a:r>
            <a:r>
              <a:rPr sz="1600" spc="-13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TER</a:t>
            </a:r>
            <a:r>
              <a:rPr sz="1600" spc="-4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sz="1600" spc="-175"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C</a:t>
            </a:r>
            <a:r>
              <a:rPr sz="1600" spc="-65"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HAR</a:t>
            </a:r>
            <a:r>
              <a:rPr sz="1600" spc="-15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TS</a:t>
            </a:r>
            <a:endParaRPr sz="16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object 4"/>
          <p:cNvSpPr txBox="1"/>
          <p:nvPr/>
        </p:nvSpPr>
        <p:spPr>
          <a:xfrm>
            <a:off x="392074" y="2191638"/>
            <a:ext cx="3349625" cy="452755"/>
          </a:xfrm>
          <a:prstGeom prst="rect">
            <a:avLst/>
          </a:prstGeom>
        </p:spPr>
        <p:txBody>
          <a:bodyPr vert="horz" wrap="square" lIns="0" tIns="13335" rIns="0" bIns="0" rtlCol="0">
            <a:spAutoFit/>
          </a:bodyPr>
          <a:lstStyle/>
          <a:p>
            <a:pPr marL="12700" marR="5080">
              <a:lnSpc>
                <a:spcPct val="100000"/>
              </a:lnSpc>
              <a:spcBef>
                <a:spcPts val="105"/>
              </a:spcBef>
            </a:pPr>
            <a:r>
              <a:rPr sz="1400" spc="15" dirty="0">
                <a:latin typeface="Open Sans" panose="020B0606030504020204" pitchFamily="34" charset="0"/>
                <a:ea typeface="Open Sans" panose="020B0606030504020204" pitchFamily="34" charset="0"/>
                <a:cs typeface="Open Sans" panose="020B0606030504020204" pitchFamily="34" charset="0"/>
              </a:rPr>
              <a:t>Scatter</a:t>
            </a:r>
            <a:r>
              <a:rPr sz="1400" spc="-60" dirty="0">
                <a:latin typeface="Open Sans" panose="020B0606030504020204" pitchFamily="34" charset="0"/>
                <a:ea typeface="Open Sans" panose="020B0606030504020204" pitchFamily="34" charset="0"/>
                <a:cs typeface="Open Sans" panose="020B0606030504020204" pitchFamily="34" charset="0"/>
              </a:rPr>
              <a:t> </a:t>
            </a:r>
            <a:r>
              <a:rPr sz="1400" spc="15" dirty="0">
                <a:latin typeface="Open Sans" panose="020B0606030504020204" pitchFamily="34" charset="0"/>
                <a:ea typeface="Open Sans" panose="020B0606030504020204" pitchFamily="34" charset="0"/>
                <a:cs typeface="Open Sans" panose="020B0606030504020204" pitchFamily="34" charset="0"/>
              </a:rPr>
              <a:t>charts</a:t>
            </a:r>
            <a:r>
              <a:rPr sz="1400" spc="-70" dirty="0">
                <a:latin typeface="Open Sans" panose="020B0606030504020204" pitchFamily="34" charset="0"/>
                <a:ea typeface="Open Sans" panose="020B0606030504020204" pitchFamily="34" charset="0"/>
                <a:cs typeface="Open Sans" panose="020B0606030504020204" pitchFamily="34" charset="0"/>
              </a:rPr>
              <a:t> </a:t>
            </a:r>
            <a:r>
              <a:rPr sz="1400" spc="35" dirty="0">
                <a:latin typeface="Open Sans" panose="020B0606030504020204" pitchFamily="34" charset="0"/>
                <a:ea typeface="Open Sans" panose="020B0606030504020204" pitchFamily="34" charset="0"/>
                <a:cs typeface="Open Sans" panose="020B0606030504020204" pitchFamily="34" charset="0"/>
              </a:rPr>
              <a:t>were</a:t>
            </a:r>
            <a:r>
              <a:rPr sz="1400" spc="-50" dirty="0">
                <a:latin typeface="Open Sans" panose="020B0606030504020204" pitchFamily="34" charset="0"/>
                <a:ea typeface="Open Sans" panose="020B0606030504020204" pitchFamily="34" charset="0"/>
                <a:cs typeface="Open Sans" panose="020B0606030504020204" pitchFamily="34" charset="0"/>
              </a:rPr>
              <a:t> </a:t>
            </a:r>
            <a:r>
              <a:rPr lang="en-GB" sz="1400" spc="30" dirty="0" smtClean="0">
                <a:latin typeface="Open Sans" panose="020B0606030504020204" pitchFamily="34" charset="0"/>
                <a:ea typeface="Open Sans" panose="020B0606030504020204" pitchFamily="34" charset="0"/>
                <a:cs typeface="Open Sans" panose="020B0606030504020204" pitchFamily="34" charset="0"/>
              </a:rPr>
              <a:t>us</a:t>
            </a:r>
            <a:r>
              <a:rPr sz="1400" spc="30" dirty="0" err="1" smtClean="0">
                <a:latin typeface="Open Sans" panose="020B0606030504020204" pitchFamily="34" charset="0"/>
                <a:ea typeface="Open Sans" panose="020B0606030504020204" pitchFamily="34" charset="0"/>
                <a:cs typeface="Open Sans" panose="020B0606030504020204" pitchFamily="34" charset="0"/>
              </a:rPr>
              <a:t>ed</a:t>
            </a:r>
            <a:r>
              <a:rPr sz="1400" spc="-55" dirty="0" smtClean="0">
                <a:latin typeface="Open Sans" panose="020B0606030504020204" pitchFamily="34" charset="0"/>
                <a:ea typeface="Open Sans" panose="020B0606030504020204" pitchFamily="34" charset="0"/>
                <a:cs typeface="Open Sans" panose="020B0606030504020204" pitchFamily="34" charset="0"/>
              </a:rPr>
              <a:t> </a:t>
            </a:r>
            <a:r>
              <a:rPr sz="1400" spc="110" dirty="0">
                <a:latin typeface="Open Sans" panose="020B0606030504020204" pitchFamily="34" charset="0"/>
                <a:ea typeface="Open Sans" panose="020B0606030504020204" pitchFamily="34" charset="0"/>
                <a:cs typeface="Open Sans" panose="020B0606030504020204" pitchFamily="34" charset="0"/>
              </a:rPr>
              <a:t>to</a:t>
            </a:r>
            <a:r>
              <a:rPr sz="1400" spc="-70" dirty="0">
                <a:latin typeface="Open Sans" panose="020B0606030504020204" pitchFamily="34" charset="0"/>
                <a:ea typeface="Open Sans" panose="020B0606030504020204" pitchFamily="34" charset="0"/>
                <a:cs typeface="Open Sans" panose="020B0606030504020204" pitchFamily="34" charset="0"/>
              </a:rPr>
              <a:t> </a:t>
            </a:r>
            <a:r>
              <a:rPr sz="1400" dirty="0">
                <a:latin typeface="Open Sans" panose="020B0606030504020204" pitchFamily="34" charset="0"/>
                <a:ea typeface="Open Sans" panose="020B0606030504020204" pitchFamily="34" charset="0"/>
                <a:cs typeface="Open Sans" panose="020B0606030504020204" pitchFamily="34" charset="0"/>
              </a:rPr>
              <a:t>visualize </a:t>
            </a:r>
            <a:r>
              <a:rPr sz="1400" spc="-355" dirty="0">
                <a:latin typeface="Open Sans" panose="020B0606030504020204" pitchFamily="34" charset="0"/>
                <a:ea typeface="Open Sans" panose="020B0606030504020204" pitchFamily="34" charset="0"/>
                <a:cs typeface="Open Sans" panose="020B0606030504020204" pitchFamily="34" charset="0"/>
              </a:rPr>
              <a:t> </a:t>
            </a:r>
            <a:r>
              <a:rPr sz="1400" spc="65" dirty="0">
                <a:latin typeface="Open Sans" panose="020B0606030504020204" pitchFamily="34" charset="0"/>
                <a:ea typeface="Open Sans" panose="020B0606030504020204" pitchFamily="34" charset="0"/>
                <a:cs typeface="Open Sans" panose="020B0606030504020204" pitchFamily="34" charset="0"/>
              </a:rPr>
              <a:t>the</a:t>
            </a:r>
            <a:r>
              <a:rPr sz="1400" spc="-55" dirty="0">
                <a:latin typeface="Open Sans" panose="020B0606030504020204" pitchFamily="34" charset="0"/>
                <a:ea typeface="Open Sans" panose="020B0606030504020204" pitchFamily="34" charset="0"/>
                <a:cs typeface="Open Sans" panose="020B0606030504020204" pitchFamily="34" charset="0"/>
              </a:rPr>
              <a:t> </a:t>
            </a:r>
            <a:r>
              <a:rPr sz="1400" spc="20" dirty="0">
                <a:latin typeface="Open Sans" panose="020B0606030504020204" pitchFamily="34" charset="0"/>
                <a:ea typeface="Open Sans" panose="020B0606030504020204" pitchFamily="34" charset="0"/>
                <a:cs typeface="Open Sans" panose="020B0606030504020204" pitchFamily="34" charset="0"/>
              </a:rPr>
              <a:t>relationships</a:t>
            </a:r>
            <a:r>
              <a:rPr sz="1400" spc="-75" dirty="0">
                <a:latin typeface="Open Sans" panose="020B0606030504020204" pitchFamily="34" charset="0"/>
                <a:ea typeface="Open Sans" panose="020B0606030504020204" pitchFamily="34" charset="0"/>
                <a:cs typeface="Open Sans" panose="020B0606030504020204" pitchFamily="34" charset="0"/>
              </a:rPr>
              <a:t> </a:t>
            </a:r>
            <a:r>
              <a:rPr sz="1400" spc="35" dirty="0">
                <a:latin typeface="Open Sans" panose="020B0606030504020204" pitchFamily="34" charset="0"/>
                <a:ea typeface="Open Sans" panose="020B0606030504020204" pitchFamily="34" charset="0"/>
                <a:cs typeface="Open Sans" panose="020B0606030504020204" pitchFamily="34" charset="0"/>
              </a:rPr>
              <a:t>between:</a:t>
            </a:r>
            <a:endParaRPr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24" name="object 5"/>
          <p:cNvSpPr txBox="1"/>
          <p:nvPr/>
        </p:nvSpPr>
        <p:spPr>
          <a:xfrm>
            <a:off x="392074" y="2619401"/>
            <a:ext cx="2787015" cy="1612621"/>
          </a:xfrm>
          <a:prstGeom prst="rect">
            <a:avLst/>
          </a:prstGeom>
        </p:spPr>
        <p:txBody>
          <a:bodyPr vert="horz" wrap="square" lIns="0" tIns="88265" rIns="0" bIns="0" rtlCol="0">
            <a:spAutoFit/>
          </a:bodyPr>
          <a:lstStyle/>
          <a:p>
            <a:pPr marL="299085" indent="-287020">
              <a:lnSpc>
                <a:spcPct val="100000"/>
              </a:lnSpc>
              <a:spcBef>
                <a:spcPts val="695"/>
              </a:spcBef>
              <a:buFont typeface="Arial MT"/>
              <a:buChar char="•"/>
              <a:tabLst>
                <a:tab pos="299085" algn="l"/>
                <a:tab pos="299720" algn="l"/>
              </a:tabLst>
            </a:pPr>
            <a:r>
              <a:rPr sz="1400" spc="40" dirty="0">
                <a:latin typeface="Open Sans" panose="020B0606030504020204" pitchFamily="34" charset="0"/>
                <a:ea typeface="Open Sans" panose="020B0606030504020204" pitchFamily="34" charset="0"/>
                <a:cs typeface="Open Sans" panose="020B0606030504020204" pitchFamily="34" charset="0"/>
              </a:rPr>
              <a:t>Flight</a:t>
            </a:r>
            <a:r>
              <a:rPr sz="1400" spc="-95" dirty="0">
                <a:latin typeface="Open Sans" panose="020B0606030504020204" pitchFamily="34" charset="0"/>
                <a:ea typeface="Open Sans" panose="020B0606030504020204" pitchFamily="34" charset="0"/>
                <a:cs typeface="Open Sans" panose="020B0606030504020204" pitchFamily="34" charset="0"/>
              </a:rPr>
              <a:t> </a:t>
            </a:r>
            <a:r>
              <a:rPr sz="1400" spc="35" dirty="0">
                <a:latin typeface="Open Sans" panose="020B0606030504020204" pitchFamily="34" charset="0"/>
                <a:ea typeface="Open Sans" panose="020B0606030504020204" pitchFamily="34" charset="0"/>
                <a:cs typeface="Open Sans" panose="020B0606030504020204" pitchFamily="34" charset="0"/>
              </a:rPr>
              <a:t>Number</a:t>
            </a:r>
            <a:r>
              <a:rPr sz="1400" spc="-80" dirty="0">
                <a:latin typeface="Open Sans" panose="020B0606030504020204" pitchFamily="34" charset="0"/>
                <a:ea typeface="Open Sans" panose="020B0606030504020204" pitchFamily="34" charset="0"/>
                <a:cs typeface="Open Sans" panose="020B0606030504020204" pitchFamily="34" charset="0"/>
              </a:rPr>
              <a:t> </a:t>
            </a:r>
            <a:r>
              <a:rPr sz="1400" spc="10" dirty="0">
                <a:latin typeface="Open Sans" panose="020B0606030504020204" pitchFamily="34" charset="0"/>
                <a:ea typeface="Open Sans" panose="020B0606030504020204" pitchFamily="34" charset="0"/>
                <a:cs typeface="Open Sans" panose="020B0606030504020204" pitchFamily="34" charset="0"/>
              </a:rPr>
              <a:t>and</a:t>
            </a:r>
            <a:r>
              <a:rPr sz="1400" spc="-70" dirty="0">
                <a:latin typeface="Open Sans" panose="020B0606030504020204" pitchFamily="34" charset="0"/>
                <a:ea typeface="Open Sans" panose="020B0606030504020204" pitchFamily="34" charset="0"/>
                <a:cs typeface="Open Sans" panose="020B0606030504020204" pitchFamily="34" charset="0"/>
              </a:rPr>
              <a:t> </a:t>
            </a:r>
            <a:r>
              <a:rPr sz="1400" spc="-15" dirty="0">
                <a:latin typeface="Open Sans" panose="020B0606030504020204" pitchFamily="34" charset="0"/>
                <a:ea typeface="Open Sans" panose="020B0606030504020204" pitchFamily="34" charset="0"/>
                <a:cs typeface="Open Sans" panose="020B0606030504020204" pitchFamily="34" charset="0"/>
              </a:rPr>
              <a:t>Launch</a:t>
            </a:r>
            <a:r>
              <a:rPr sz="1400" spc="-75" dirty="0">
                <a:latin typeface="Open Sans" panose="020B0606030504020204" pitchFamily="34" charset="0"/>
                <a:ea typeface="Open Sans" panose="020B0606030504020204" pitchFamily="34" charset="0"/>
                <a:cs typeface="Open Sans" panose="020B0606030504020204" pitchFamily="34" charset="0"/>
              </a:rPr>
              <a:t> </a:t>
            </a:r>
            <a:r>
              <a:rPr sz="1400" spc="10" dirty="0">
                <a:latin typeface="Open Sans" panose="020B0606030504020204" pitchFamily="34" charset="0"/>
                <a:ea typeface="Open Sans" panose="020B0606030504020204" pitchFamily="34" charset="0"/>
                <a:cs typeface="Open Sans" panose="020B0606030504020204" pitchFamily="34" charset="0"/>
              </a:rPr>
              <a:t>Site</a:t>
            </a:r>
            <a:endParaRPr sz="1400" dirty="0">
              <a:latin typeface="Open Sans" panose="020B0606030504020204" pitchFamily="34" charset="0"/>
              <a:ea typeface="Open Sans" panose="020B0606030504020204" pitchFamily="34" charset="0"/>
              <a:cs typeface="Open Sans" panose="020B0606030504020204" pitchFamily="34" charset="0"/>
            </a:endParaRPr>
          </a:p>
          <a:p>
            <a:pPr marL="299085" indent="-287020">
              <a:lnSpc>
                <a:spcPct val="100000"/>
              </a:lnSpc>
              <a:spcBef>
                <a:spcPts val="600"/>
              </a:spcBef>
              <a:buFont typeface="Arial MT"/>
              <a:buChar char="•"/>
              <a:tabLst>
                <a:tab pos="299085" algn="l"/>
                <a:tab pos="299720" algn="l"/>
              </a:tabLst>
            </a:pPr>
            <a:r>
              <a:rPr sz="1400" spc="-20" dirty="0">
                <a:latin typeface="Open Sans" panose="020B0606030504020204" pitchFamily="34" charset="0"/>
                <a:ea typeface="Open Sans" panose="020B0606030504020204" pitchFamily="34" charset="0"/>
                <a:cs typeface="Open Sans" panose="020B0606030504020204" pitchFamily="34" charset="0"/>
              </a:rPr>
              <a:t>Pay</a:t>
            </a:r>
            <a:r>
              <a:rPr sz="1400" spc="-5" dirty="0">
                <a:latin typeface="Open Sans" panose="020B0606030504020204" pitchFamily="34" charset="0"/>
                <a:ea typeface="Open Sans" panose="020B0606030504020204" pitchFamily="34" charset="0"/>
                <a:cs typeface="Open Sans" panose="020B0606030504020204" pitchFamily="34" charset="0"/>
              </a:rPr>
              <a:t>l</a:t>
            </a:r>
            <a:r>
              <a:rPr sz="1400" spc="15" dirty="0">
                <a:latin typeface="Open Sans" panose="020B0606030504020204" pitchFamily="34" charset="0"/>
                <a:ea typeface="Open Sans" panose="020B0606030504020204" pitchFamily="34" charset="0"/>
                <a:cs typeface="Open Sans" panose="020B0606030504020204" pitchFamily="34" charset="0"/>
              </a:rPr>
              <a:t>oad</a:t>
            </a:r>
            <a:r>
              <a:rPr sz="1400" spc="-70" dirty="0">
                <a:latin typeface="Open Sans" panose="020B0606030504020204" pitchFamily="34" charset="0"/>
                <a:ea typeface="Open Sans" panose="020B0606030504020204" pitchFamily="34" charset="0"/>
                <a:cs typeface="Open Sans" panose="020B0606030504020204" pitchFamily="34" charset="0"/>
              </a:rPr>
              <a:t> </a:t>
            </a:r>
            <a:r>
              <a:rPr sz="1400" spc="10" dirty="0">
                <a:latin typeface="Open Sans" panose="020B0606030504020204" pitchFamily="34" charset="0"/>
                <a:ea typeface="Open Sans" panose="020B0606030504020204" pitchFamily="34" charset="0"/>
                <a:cs typeface="Open Sans" panose="020B0606030504020204" pitchFamily="34" charset="0"/>
              </a:rPr>
              <a:t>and</a:t>
            </a:r>
            <a:r>
              <a:rPr sz="1400" spc="-60" dirty="0">
                <a:latin typeface="Open Sans" panose="020B0606030504020204" pitchFamily="34" charset="0"/>
                <a:ea typeface="Open Sans" panose="020B0606030504020204" pitchFamily="34" charset="0"/>
                <a:cs typeface="Open Sans" panose="020B0606030504020204" pitchFamily="34" charset="0"/>
              </a:rPr>
              <a:t> </a:t>
            </a:r>
            <a:r>
              <a:rPr sz="1400" spc="-50" dirty="0">
                <a:latin typeface="Open Sans" panose="020B0606030504020204" pitchFamily="34" charset="0"/>
                <a:ea typeface="Open Sans" panose="020B0606030504020204" pitchFamily="34" charset="0"/>
                <a:cs typeface="Open Sans" panose="020B0606030504020204" pitchFamily="34" charset="0"/>
              </a:rPr>
              <a:t>L</a:t>
            </a:r>
            <a:r>
              <a:rPr sz="1400" spc="-10" dirty="0">
                <a:latin typeface="Open Sans" panose="020B0606030504020204" pitchFamily="34" charset="0"/>
                <a:ea typeface="Open Sans" panose="020B0606030504020204" pitchFamily="34" charset="0"/>
                <a:cs typeface="Open Sans" panose="020B0606030504020204" pitchFamily="34" charset="0"/>
              </a:rPr>
              <a:t>aun</a:t>
            </a:r>
            <a:r>
              <a:rPr sz="1400" spc="-20" dirty="0">
                <a:latin typeface="Open Sans" panose="020B0606030504020204" pitchFamily="34" charset="0"/>
                <a:ea typeface="Open Sans" panose="020B0606030504020204" pitchFamily="34" charset="0"/>
                <a:cs typeface="Open Sans" panose="020B0606030504020204" pitchFamily="34" charset="0"/>
              </a:rPr>
              <a:t>c</a:t>
            </a:r>
            <a:r>
              <a:rPr sz="1400" spc="20" dirty="0">
                <a:latin typeface="Open Sans" panose="020B0606030504020204" pitchFamily="34" charset="0"/>
                <a:ea typeface="Open Sans" panose="020B0606030504020204" pitchFamily="34" charset="0"/>
                <a:cs typeface="Open Sans" panose="020B0606030504020204" pitchFamily="34" charset="0"/>
              </a:rPr>
              <a:t>h</a:t>
            </a:r>
            <a:r>
              <a:rPr sz="1400" spc="-70" dirty="0">
                <a:latin typeface="Open Sans" panose="020B0606030504020204" pitchFamily="34" charset="0"/>
                <a:ea typeface="Open Sans" panose="020B0606030504020204" pitchFamily="34" charset="0"/>
                <a:cs typeface="Open Sans" panose="020B0606030504020204" pitchFamily="34" charset="0"/>
              </a:rPr>
              <a:t> </a:t>
            </a:r>
            <a:r>
              <a:rPr sz="1400" spc="-114" dirty="0">
                <a:latin typeface="Open Sans" panose="020B0606030504020204" pitchFamily="34" charset="0"/>
                <a:ea typeface="Open Sans" panose="020B0606030504020204" pitchFamily="34" charset="0"/>
                <a:cs typeface="Open Sans" panose="020B0606030504020204" pitchFamily="34" charset="0"/>
              </a:rPr>
              <a:t>S</a:t>
            </a:r>
            <a:r>
              <a:rPr sz="1400" spc="-30" dirty="0">
                <a:latin typeface="Open Sans" panose="020B0606030504020204" pitchFamily="34" charset="0"/>
                <a:ea typeface="Open Sans" panose="020B0606030504020204" pitchFamily="34" charset="0"/>
                <a:cs typeface="Open Sans" panose="020B0606030504020204" pitchFamily="34" charset="0"/>
              </a:rPr>
              <a:t>i</a:t>
            </a:r>
            <a:r>
              <a:rPr sz="1400" spc="90" dirty="0">
                <a:latin typeface="Open Sans" panose="020B0606030504020204" pitchFamily="34" charset="0"/>
                <a:ea typeface="Open Sans" panose="020B0606030504020204" pitchFamily="34" charset="0"/>
                <a:cs typeface="Open Sans" panose="020B0606030504020204" pitchFamily="34" charset="0"/>
              </a:rPr>
              <a:t>te</a:t>
            </a:r>
            <a:endParaRPr sz="1400" dirty="0">
              <a:latin typeface="Open Sans" panose="020B0606030504020204" pitchFamily="34" charset="0"/>
              <a:ea typeface="Open Sans" panose="020B0606030504020204" pitchFamily="34" charset="0"/>
              <a:cs typeface="Open Sans" panose="020B0606030504020204" pitchFamily="34" charset="0"/>
            </a:endParaRPr>
          </a:p>
          <a:p>
            <a:pPr marL="299085" indent="-287020">
              <a:lnSpc>
                <a:spcPct val="100000"/>
              </a:lnSpc>
              <a:spcBef>
                <a:spcPts val="600"/>
              </a:spcBef>
              <a:buFont typeface="Arial MT"/>
              <a:buChar char="•"/>
              <a:tabLst>
                <a:tab pos="299085" algn="l"/>
                <a:tab pos="299720" algn="l"/>
              </a:tabLst>
            </a:pPr>
            <a:r>
              <a:rPr sz="1400" spc="45" dirty="0">
                <a:latin typeface="Open Sans" panose="020B0606030504020204" pitchFamily="34" charset="0"/>
                <a:ea typeface="Open Sans" panose="020B0606030504020204" pitchFamily="34" charset="0"/>
                <a:cs typeface="Open Sans" panose="020B0606030504020204" pitchFamily="34" charset="0"/>
              </a:rPr>
              <a:t>Orb</a:t>
            </a:r>
            <a:r>
              <a:rPr sz="1400" spc="30" dirty="0">
                <a:latin typeface="Open Sans" panose="020B0606030504020204" pitchFamily="34" charset="0"/>
                <a:ea typeface="Open Sans" panose="020B0606030504020204" pitchFamily="34" charset="0"/>
                <a:cs typeface="Open Sans" panose="020B0606030504020204" pitchFamily="34" charset="0"/>
              </a:rPr>
              <a:t>i</a:t>
            </a:r>
            <a:r>
              <a:rPr sz="1400" spc="175" dirty="0">
                <a:latin typeface="Open Sans" panose="020B0606030504020204" pitchFamily="34" charset="0"/>
                <a:ea typeface="Open Sans" panose="020B0606030504020204" pitchFamily="34" charset="0"/>
                <a:cs typeface="Open Sans" panose="020B0606030504020204" pitchFamily="34" charset="0"/>
              </a:rPr>
              <a:t>t</a:t>
            </a:r>
            <a:r>
              <a:rPr sz="1400" spc="-85" dirty="0">
                <a:latin typeface="Open Sans" panose="020B0606030504020204" pitchFamily="34" charset="0"/>
                <a:ea typeface="Open Sans" panose="020B0606030504020204" pitchFamily="34" charset="0"/>
                <a:cs typeface="Open Sans" panose="020B0606030504020204" pitchFamily="34" charset="0"/>
              </a:rPr>
              <a:t> </a:t>
            </a:r>
            <a:r>
              <a:rPr sz="1400" spc="-55" dirty="0">
                <a:latin typeface="Open Sans" panose="020B0606030504020204" pitchFamily="34" charset="0"/>
                <a:ea typeface="Open Sans" panose="020B0606030504020204" pitchFamily="34" charset="0"/>
                <a:cs typeface="Open Sans" panose="020B0606030504020204" pitchFamily="34" charset="0"/>
              </a:rPr>
              <a:t>T</a:t>
            </a:r>
            <a:r>
              <a:rPr sz="1400" spc="15" dirty="0">
                <a:latin typeface="Open Sans" panose="020B0606030504020204" pitchFamily="34" charset="0"/>
                <a:ea typeface="Open Sans" panose="020B0606030504020204" pitchFamily="34" charset="0"/>
                <a:cs typeface="Open Sans" panose="020B0606030504020204" pitchFamily="34" charset="0"/>
              </a:rPr>
              <a:t>ype</a:t>
            </a:r>
            <a:r>
              <a:rPr sz="1400" spc="-50" dirty="0">
                <a:latin typeface="Open Sans" panose="020B0606030504020204" pitchFamily="34" charset="0"/>
                <a:ea typeface="Open Sans" panose="020B0606030504020204" pitchFamily="34" charset="0"/>
                <a:cs typeface="Open Sans" panose="020B0606030504020204" pitchFamily="34" charset="0"/>
              </a:rPr>
              <a:t> </a:t>
            </a:r>
            <a:r>
              <a:rPr sz="1400" spc="10" dirty="0">
                <a:latin typeface="Open Sans" panose="020B0606030504020204" pitchFamily="34" charset="0"/>
                <a:ea typeface="Open Sans" panose="020B0606030504020204" pitchFamily="34" charset="0"/>
                <a:cs typeface="Open Sans" panose="020B0606030504020204" pitchFamily="34" charset="0"/>
              </a:rPr>
              <a:t>and</a:t>
            </a:r>
            <a:r>
              <a:rPr sz="1400" spc="-55" dirty="0">
                <a:latin typeface="Open Sans" panose="020B0606030504020204" pitchFamily="34" charset="0"/>
                <a:ea typeface="Open Sans" panose="020B0606030504020204" pitchFamily="34" charset="0"/>
                <a:cs typeface="Open Sans" panose="020B0606030504020204" pitchFamily="34" charset="0"/>
              </a:rPr>
              <a:t> </a:t>
            </a:r>
            <a:r>
              <a:rPr sz="1400" spc="-105" dirty="0">
                <a:latin typeface="Open Sans" panose="020B0606030504020204" pitchFamily="34" charset="0"/>
                <a:ea typeface="Open Sans" panose="020B0606030504020204" pitchFamily="34" charset="0"/>
                <a:cs typeface="Open Sans" panose="020B0606030504020204" pitchFamily="34" charset="0"/>
              </a:rPr>
              <a:t>F</a:t>
            </a:r>
            <a:r>
              <a:rPr sz="1400" spc="70" dirty="0">
                <a:latin typeface="Open Sans" panose="020B0606030504020204" pitchFamily="34" charset="0"/>
                <a:ea typeface="Open Sans" panose="020B0606030504020204" pitchFamily="34" charset="0"/>
                <a:cs typeface="Open Sans" panose="020B0606030504020204" pitchFamily="34" charset="0"/>
              </a:rPr>
              <a:t>l</a:t>
            </a:r>
            <a:r>
              <a:rPr sz="1400" spc="50" dirty="0">
                <a:latin typeface="Open Sans" panose="020B0606030504020204" pitchFamily="34" charset="0"/>
                <a:ea typeface="Open Sans" panose="020B0606030504020204" pitchFamily="34" charset="0"/>
                <a:cs typeface="Open Sans" panose="020B0606030504020204" pitchFamily="34" charset="0"/>
              </a:rPr>
              <a:t>i</a:t>
            </a:r>
            <a:r>
              <a:rPr sz="1400" spc="20" dirty="0">
                <a:latin typeface="Open Sans" panose="020B0606030504020204" pitchFamily="34" charset="0"/>
                <a:ea typeface="Open Sans" panose="020B0606030504020204" pitchFamily="34" charset="0"/>
                <a:cs typeface="Open Sans" panose="020B0606030504020204" pitchFamily="34" charset="0"/>
              </a:rPr>
              <a:t>gh</a:t>
            </a:r>
            <a:r>
              <a:rPr sz="1400" spc="175" dirty="0">
                <a:latin typeface="Open Sans" panose="020B0606030504020204" pitchFamily="34" charset="0"/>
                <a:ea typeface="Open Sans" panose="020B0606030504020204" pitchFamily="34" charset="0"/>
                <a:cs typeface="Open Sans" panose="020B0606030504020204" pitchFamily="34" charset="0"/>
              </a:rPr>
              <a:t>t</a:t>
            </a:r>
            <a:r>
              <a:rPr sz="1400" spc="-85" dirty="0">
                <a:latin typeface="Open Sans" panose="020B0606030504020204" pitchFamily="34" charset="0"/>
                <a:ea typeface="Open Sans" panose="020B0606030504020204" pitchFamily="34" charset="0"/>
                <a:cs typeface="Open Sans" panose="020B0606030504020204" pitchFamily="34" charset="0"/>
              </a:rPr>
              <a:t> </a:t>
            </a:r>
            <a:r>
              <a:rPr sz="1400" spc="20" dirty="0">
                <a:latin typeface="Open Sans" panose="020B0606030504020204" pitchFamily="34" charset="0"/>
                <a:ea typeface="Open Sans" panose="020B0606030504020204" pitchFamily="34" charset="0"/>
                <a:cs typeface="Open Sans" panose="020B0606030504020204" pitchFamily="34" charset="0"/>
              </a:rPr>
              <a:t>Nu</a:t>
            </a:r>
            <a:r>
              <a:rPr sz="1400" spc="55" dirty="0">
                <a:latin typeface="Open Sans" panose="020B0606030504020204" pitchFamily="34" charset="0"/>
                <a:ea typeface="Open Sans" panose="020B0606030504020204" pitchFamily="34" charset="0"/>
                <a:cs typeface="Open Sans" panose="020B0606030504020204" pitchFamily="34" charset="0"/>
              </a:rPr>
              <a:t>m</a:t>
            </a:r>
            <a:r>
              <a:rPr sz="1400" spc="40" dirty="0">
                <a:latin typeface="Open Sans" panose="020B0606030504020204" pitchFamily="34" charset="0"/>
                <a:ea typeface="Open Sans" panose="020B0606030504020204" pitchFamily="34" charset="0"/>
                <a:cs typeface="Open Sans" panose="020B0606030504020204" pitchFamily="34" charset="0"/>
              </a:rPr>
              <a:t>ber</a:t>
            </a:r>
            <a:endParaRPr sz="1400" dirty="0">
              <a:latin typeface="Open Sans" panose="020B0606030504020204" pitchFamily="34" charset="0"/>
              <a:ea typeface="Open Sans" panose="020B0606030504020204" pitchFamily="34" charset="0"/>
              <a:cs typeface="Open Sans" panose="020B0606030504020204" pitchFamily="34" charset="0"/>
            </a:endParaRPr>
          </a:p>
          <a:p>
            <a:pPr marL="299085" indent="-287020">
              <a:lnSpc>
                <a:spcPct val="100000"/>
              </a:lnSpc>
              <a:spcBef>
                <a:spcPts val="600"/>
              </a:spcBef>
              <a:buFont typeface="Arial MT"/>
              <a:buChar char="•"/>
              <a:tabLst>
                <a:tab pos="299085" algn="l"/>
                <a:tab pos="299720" algn="l"/>
              </a:tabLst>
            </a:pPr>
            <a:r>
              <a:rPr sz="1400" spc="-20" dirty="0">
                <a:latin typeface="Open Sans" panose="020B0606030504020204" pitchFamily="34" charset="0"/>
                <a:ea typeface="Open Sans" panose="020B0606030504020204" pitchFamily="34" charset="0"/>
                <a:cs typeface="Open Sans" panose="020B0606030504020204" pitchFamily="34" charset="0"/>
              </a:rPr>
              <a:t>Pay</a:t>
            </a:r>
            <a:r>
              <a:rPr sz="1400" dirty="0">
                <a:latin typeface="Open Sans" panose="020B0606030504020204" pitchFamily="34" charset="0"/>
                <a:ea typeface="Open Sans" panose="020B0606030504020204" pitchFamily="34" charset="0"/>
                <a:cs typeface="Open Sans" panose="020B0606030504020204" pitchFamily="34" charset="0"/>
              </a:rPr>
              <a:t>l</a:t>
            </a:r>
            <a:r>
              <a:rPr sz="1400" spc="15" dirty="0">
                <a:latin typeface="Open Sans" panose="020B0606030504020204" pitchFamily="34" charset="0"/>
                <a:ea typeface="Open Sans" panose="020B0606030504020204" pitchFamily="34" charset="0"/>
                <a:cs typeface="Open Sans" panose="020B0606030504020204" pitchFamily="34" charset="0"/>
              </a:rPr>
              <a:t>oad</a:t>
            </a:r>
            <a:r>
              <a:rPr sz="1400" spc="-70" dirty="0">
                <a:latin typeface="Open Sans" panose="020B0606030504020204" pitchFamily="34" charset="0"/>
                <a:ea typeface="Open Sans" panose="020B0606030504020204" pitchFamily="34" charset="0"/>
                <a:cs typeface="Open Sans" panose="020B0606030504020204" pitchFamily="34" charset="0"/>
              </a:rPr>
              <a:t> </a:t>
            </a:r>
            <a:r>
              <a:rPr sz="1400" spc="10" dirty="0">
                <a:latin typeface="Open Sans" panose="020B0606030504020204" pitchFamily="34" charset="0"/>
                <a:ea typeface="Open Sans" panose="020B0606030504020204" pitchFamily="34" charset="0"/>
                <a:cs typeface="Open Sans" panose="020B0606030504020204" pitchFamily="34" charset="0"/>
              </a:rPr>
              <a:t>and</a:t>
            </a:r>
            <a:r>
              <a:rPr sz="1400" spc="-60" dirty="0">
                <a:latin typeface="Open Sans" panose="020B0606030504020204" pitchFamily="34" charset="0"/>
                <a:ea typeface="Open Sans" panose="020B0606030504020204" pitchFamily="34" charset="0"/>
                <a:cs typeface="Open Sans" panose="020B0606030504020204" pitchFamily="34" charset="0"/>
              </a:rPr>
              <a:t> </a:t>
            </a:r>
            <a:r>
              <a:rPr sz="1400" spc="45" dirty="0">
                <a:latin typeface="Open Sans" panose="020B0606030504020204" pitchFamily="34" charset="0"/>
                <a:ea typeface="Open Sans" panose="020B0606030504020204" pitchFamily="34" charset="0"/>
                <a:cs typeface="Open Sans" panose="020B0606030504020204" pitchFamily="34" charset="0"/>
              </a:rPr>
              <a:t>Orb</a:t>
            </a:r>
            <a:r>
              <a:rPr sz="1400" spc="30" dirty="0">
                <a:latin typeface="Open Sans" panose="020B0606030504020204" pitchFamily="34" charset="0"/>
                <a:ea typeface="Open Sans" panose="020B0606030504020204" pitchFamily="34" charset="0"/>
                <a:cs typeface="Open Sans" panose="020B0606030504020204" pitchFamily="34" charset="0"/>
              </a:rPr>
              <a:t>i</a:t>
            </a:r>
            <a:r>
              <a:rPr sz="1400" spc="175" dirty="0">
                <a:latin typeface="Open Sans" panose="020B0606030504020204" pitchFamily="34" charset="0"/>
                <a:ea typeface="Open Sans" panose="020B0606030504020204" pitchFamily="34" charset="0"/>
                <a:cs typeface="Open Sans" panose="020B0606030504020204" pitchFamily="34" charset="0"/>
              </a:rPr>
              <a:t>t</a:t>
            </a:r>
            <a:r>
              <a:rPr sz="1400" spc="-85" dirty="0">
                <a:latin typeface="Open Sans" panose="020B0606030504020204" pitchFamily="34" charset="0"/>
                <a:ea typeface="Open Sans" panose="020B0606030504020204" pitchFamily="34" charset="0"/>
                <a:cs typeface="Open Sans" panose="020B0606030504020204" pitchFamily="34" charset="0"/>
              </a:rPr>
              <a:t> </a:t>
            </a:r>
            <a:r>
              <a:rPr sz="1400" spc="-55" dirty="0">
                <a:latin typeface="Open Sans" panose="020B0606030504020204" pitchFamily="34" charset="0"/>
                <a:ea typeface="Open Sans" panose="020B0606030504020204" pitchFamily="34" charset="0"/>
                <a:cs typeface="Open Sans" panose="020B0606030504020204" pitchFamily="34" charset="0"/>
              </a:rPr>
              <a:t>T</a:t>
            </a:r>
            <a:r>
              <a:rPr sz="1400" spc="15" dirty="0">
                <a:latin typeface="Open Sans" panose="020B0606030504020204" pitchFamily="34" charset="0"/>
                <a:ea typeface="Open Sans" panose="020B0606030504020204" pitchFamily="34" charset="0"/>
                <a:cs typeface="Open Sans" panose="020B0606030504020204" pitchFamily="34" charset="0"/>
              </a:rPr>
              <a:t>ype</a:t>
            </a:r>
            <a:endParaRPr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25" name="object 6"/>
          <p:cNvSpPr txBox="1"/>
          <p:nvPr/>
        </p:nvSpPr>
        <p:spPr>
          <a:xfrm>
            <a:off x="5543550" y="1611884"/>
            <a:ext cx="1111885" cy="258404"/>
          </a:xfrm>
          <a:prstGeom prst="rect">
            <a:avLst/>
          </a:prstGeom>
        </p:spPr>
        <p:txBody>
          <a:bodyPr vert="horz" wrap="square" lIns="0" tIns="12065" rIns="0" bIns="0" rtlCol="0">
            <a:spAutoFit/>
          </a:bodyPr>
          <a:lstStyle/>
          <a:p>
            <a:pPr marL="12700">
              <a:lnSpc>
                <a:spcPct val="100000"/>
              </a:lnSpc>
              <a:spcBef>
                <a:spcPts val="95"/>
              </a:spcBef>
            </a:pPr>
            <a:r>
              <a:rPr sz="1600" spc="-45"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B</a:t>
            </a:r>
            <a:r>
              <a:rPr sz="1600" spc="-85"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AR</a:t>
            </a:r>
            <a:r>
              <a:rPr sz="1600" spc="-45"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sz="1600" spc="-175"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C</a:t>
            </a:r>
            <a:r>
              <a:rPr sz="1600" spc="-65"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HAR</a:t>
            </a:r>
            <a:r>
              <a:rPr sz="1600" spc="-8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T</a:t>
            </a:r>
            <a:endParaRPr sz="16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object 7"/>
          <p:cNvSpPr txBox="1"/>
          <p:nvPr/>
        </p:nvSpPr>
        <p:spPr>
          <a:xfrm>
            <a:off x="4359021" y="2191638"/>
            <a:ext cx="3328035" cy="742315"/>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Open Sans" panose="020B0606030504020204" pitchFamily="34" charset="0"/>
                <a:ea typeface="Open Sans" panose="020B0606030504020204" pitchFamily="34" charset="0"/>
                <a:cs typeface="Open Sans" panose="020B0606030504020204" pitchFamily="34" charset="0"/>
              </a:rPr>
              <a:t>A</a:t>
            </a:r>
            <a:r>
              <a:rPr sz="1400" spc="-70" dirty="0">
                <a:latin typeface="Open Sans" panose="020B0606030504020204" pitchFamily="34" charset="0"/>
                <a:ea typeface="Open Sans" panose="020B0606030504020204" pitchFamily="34" charset="0"/>
                <a:cs typeface="Open Sans" panose="020B0606030504020204" pitchFamily="34" charset="0"/>
              </a:rPr>
              <a:t> </a:t>
            </a:r>
            <a:r>
              <a:rPr sz="1400" spc="25" dirty="0">
                <a:latin typeface="Open Sans" panose="020B0606030504020204" pitchFamily="34" charset="0"/>
                <a:ea typeface="Open Sans" panose="020B0606030504020204" pitchFamily="34" charset="0"/>
                <a:cs typeface="Open Sans" panose="020B0606030504020204" pitchFamily="34" charset="0"/>
              </a:rPr>
              <a:t>bar</a:t>
            </a:r>
            <a:r>
              <a:rPr sz="1400" spc="-70" dirty="0">
                <a:latin typeface="Open Sans" panose="020B0606030504020204" pitchFamily="34" charset="0"/>
                <a:ea typeface="Open Sans" panose="020B0606030504020204" pitchFamily="34" charset="0"/>
                <a:cs typeface="Open Sans" panose="020B0606030504020204" pitchFamily="34" charset="0"/>
              </a:rPr>
              <a:t> </a:t>
            </a:r>
            <a:r>
              <a:rPr sz="1400" spc="35" dirty="0">
                <a:latin typeface="Open Sans" panose="020B0606030504020204" pitchFamily="34" charset="0"/>
                <a:ea typeface="Open Sans" panose="020B0606030504020204" pitchFamily="34" charset="0"/>
                <a:cs typeface="Open Sans" panose="020B0606030504020204" pitchFamily="34" charset="0"/>
              </a:rPr>
              <a:t>chart</a:t>
            </a:r>
            <a:r>
              <a:rPr sz="1400" spc="-75" dirty="0">
                <a:latin typeface="Open Sans" panose="020B0606030504020204" pitchFamily="34" charset="0"/>
                <a:ea typeface="Open Sans" panose="020B0606030504020204" pitchFamily="34" charset="0"/>
                <a:cs typeface="Open Sans" panose="020B0606030504020204" pitchFamily="34" charset="0"/>
              </a:rPr>
              <a:t> </a:t>
            </a:r>
            <a:r>
              <a:rPr sz="1400" spc="-15" dirty="0">
                <a:latin typeface="Open Sans" panose="020B0606030504020204" pitchFamily="34" charset="0"/>
                <a:ea typeface="Open Sans" panose="020B0606030504020204" pitchFamily="34" charset="0"/>
                <a:cs typeface="Open Sans" panose="020B0606030504020204" pitchFamily="34" charset="0"/>
              </a:rPr>
              <a:t>was</a:t>
            </a:r>
            <a:r>
              <a:rPr sz="1400" spc="-70" dirty="0">
                <a:latin typeface="Open Sans" panose="020B0606030504020204" pitchFamily="34" charset="0"/>
                <a:ea typeface="Open Sans" panose="020B0606030504020204" pitchFamily="34" charset="0"/>
                <a:cs typeface="Open Sans" panose="020B0606030504020204" pitchFamily="34" charset="0"/>
              </a:rPr>
              <a:t> </a:t>
            </a:r>
            <a:r>
              <a:rPr lang="en-GB" sz="1400" spc="30" dirty="0" smtClean="0">
                <a:latin typeface="Open Sans" panose="020B0606030504020204" pitchFamily="34" charset="0"/>
                <a:ea typeface="Open Sans" panose="020B0606030504020204" pitchFamily="34" charset="0"/>
                <a:cs typeface="Open Sans" panose="020B0606030504020204" pitchFamily="34" charset="0"/>
              </a:rPr>
              <a:t>used</a:t>
            </a:r>
            <a:r>
              <a:rPr sz="1400" spc="-60" dirty="0" smtClean="0">
                <a:latin typeface="Open Sans" panose="020B0606030504020204" pitchFamily="34" charset="0"/>
                <a:ea typeface="Open Sans" panose="020B0606030504020204" pitchFamily="34" charset="0"/>
                <a:cs typeface="Open Sans" panose="020B0606030504020204" pitchFamily="34" charset="0"/>
              </a:rPr>
              <a:t> </a:t>
            </a:r>
            <a:r>
              <a:rPr sz="1400" spc="110" dirty="0">
                <a:latin typeface="Open Sans" panose="020B0606030504020204" pitchFamily="34" charset="0"/>
                <a:ea typeface="Open Sans" panose="020B0606030504020204" pitchFamily="34" charset="0"/>
                <a:cs typeface="Open Sans" panose="020B0606030504020204" pitchFamily="34" charset="0"/>
              </a:rPr>
              <a:t>to</a:t>
            </a:r>
            <a:r>
              <a:rPr sz="1400" spc="-70" dirty="0">
                <a:latin typeface="Open Sans" panose="020B0606030504020204" pitchFamily="34" charset="0"/>
                <a:ea typeface="Open Sans" panose="020B0606030504020204" pitchFamily="34" charset="0"/>
                <a:cs typeface="Open Sans" panose="020B0606030504020204" pitchFamily="34" charset="0"/>
              </a:rPr>
              <a:t> </a:t>
            </a:r>
            <a:r>
              <a:rPr sz="1400" dirty="0">
                <a:latin typeface="Open Sans" panose="020B0606030504020204" pitchFamily="34" charset="0"/>
                <a:ea typeface="Open Sans" panose="020B0606030504020204" pitchFamily="34" charset="0"/>
                <a:cs typeface="Open Sans" panose="020B0606030504020204" pitchFamily="34" charset="0"/>
              </a:rPr>
              <a:t>visualize</a:t>
            </a:r>
            <a:r>
              <a:rPr sz="1400" spc="-85" dirty="0">
                <a:latin typeface="Open Sans" panose="020B0606030504020204" pitchFamily="34" charset="0"/>
                <a:ea typeface="Open Sans" panose="020B0606030504020204" pitchFamily="34" charset="0"/>
                <a:cs typeface="Open Sans" panose="020B0606030504020204" pitchFamily="34" charset="0"/>
              </a:rPr>
              <a:t> </a:t>
            </a:r>
            <a:r>
              <a:rPr sz="1400" spc="65" dirty="0">
                <a:latin typeface="Open Sans" panose="020B0606030504020204" pitchFamily="34" charset="0"/>
                <a:ea typeface="Open Sans" panose="020B0606030504020204" pitchFamily="34" charset="0"/>
                <a:cs typeface="Open Sans" panose="020B0606030504020204" pitchFamily="34" charset="0"/>
              </a:rPr>
              <a:t>the </a:t>
            </a:r>
            <a:r>
              <a:rPr sz="1400" spc="-360" dirty="0">
                <a:latin typeface="Open Sans" panose="020B0606030504020204" pitchFamily="34" charset="0"/>
                <a:ea typeface="Open Sans" panose="020B0606030504020204" pitchFamily="34" charset="0"/>
                <a:cs typeface="Open Sans" panose="020B0606030504020204" pitchFamily="34" charset="0"/>
              </a:rPr>
              <a:t> </a:t>
            </a:r>
            <a:r>
              <a:rPr sz="1400" spc="30" dirty="0">
                <a:latin typeface="Open Sans" panose="020B0606030504020204" pitchFamily="34" charset="0"/>
                <a:ea typeface="Open Sans" panose="020B0606030504020204" pitchFamily="34" charset="0"/>
                <a:cs typeface="Open Sans" panose="020B0606030504020204" pitchFamily="34" charset="0"/>
              </a:rPr>
              <a:t>relationship</a:t>
            </a:r>
            <a:r>
              <a:rPr sz="1400" spc="-90" dirty="0">
                <a:latin typeface="Open Sans" panose="020B0606030504020204" pitchFamily="34" charset="0"/>
                <a:ea typeface="Open Sans" panose="020B0606030504020204" pitchFamily="34" charset="0"/>
                <a:cs typeface="Open Sans" panose="020B0606030504020204" pitchFamily="34" charset="0"/>
              </a:rPr>
              <a:t> </a:t>
            </a:r>
            <a:r>
              <a:rPr sz="1400" spc="35" dirty="0">
                <a:latin typeface="Open Sans" panose="020B0606030504020204" pitchFamily="34" charset="0"/>
                <a:ea typeface="Open Sans" panose="020B0606030504020204" pitchFamily="34" charset="0"/>
                <a:cs typeface="Open Sans" panose="020B0606030504020204" pitchFamily="34" charset="0"/>
              </a:rPr>
              <a:t>between:</a:t>
            </a:r>
            <a:endParaRPr sz="1400" dirty="0">
              <a:latin typeface="Open Sans" panose="020B0606030504020204" pitchFamily="34" charset="0"/>
              <a:ea typeface="Open Sans" panose="020B0606030504020204" pitchFamily="34" charset="0"/>
              <a:cs typeface="Open Sans" panose="020B0606030504020204" pitchFamily="34" charset="0"/>
            </a:endParaRPr>
          </a:p>
          <a:p>
            <a:pPr marL="299085" indent="-287020">
              <a:lnSpc>
                <a:spcPct val="100000"/>
              </a:lnSpc>
              <a:spcBef>
                <a:spcPts val="600"/>
              </a:spcBef>
              <a:buFont typeface="Arial MT"/>
              <a:buChar char="•"/>
              <a:tabLst>
                <a:tab pos="299085" algn="l"/>
                <a:tab pos="299720" algn="l"/>
              </a:tabLst>
            </a:pPr>
            <a:r>
              <a:rPr sz="1400" spc="-90" dirty="0">
                <a:latin typeface="Open Sans" panose="020B0606030504020204" pitchFamily="34" charset="0"/>
                <a:ea typeface="Open Sans" panose="020B0606030504020204" pitchFamily="34" charset="0"/>
                <a:cs typeface="Open Sans" panose="020B0606030504020204" pitchFamily="34" charset="0"/>
              </a:rPr>
              <a:t>S</a:t>
            </a:r>
            <a:r>
              <a:rPr sz="1400" spc="-80" dirty="0">
                <a:latin typeface="Open Sans" panose="020B0606030504020204" pitchFamily="34" charset="0"/>
                <a:ea typeface="Open Sans" panose="020B0606030504020204" pitchFamily="34" charset="0"/>
                <a:cs typeface="Open Sans" panose="020B0606030504020204" pitchFamily="34" charset="0"/>
              </a:rPr>
              <a:t>u</a:t>
            </a:r>
            <a:r>
              <a:rPr sz="1400" spc="-55" dirty="0">
                <a:latin typeface="Open Sans" panose="020B0606030504020204" pitchFamily="34" charset="0"/>
                <a:ea typeface="Open Sans" panose="020B0606030504020204" pitchFamily="34" charset="0"/>
                <a:cs typeface="Open Sans" panose="020B0606030504020204" pitchFamily="34" charset="0"/>
              </a:rPr>
              <a:t>cc</a:t>
            </a:r>
            <a:r>
              <a:rPr sz="1400" dirty="0">
                <a:latin typeface="Open Sans" panose="020B0606030504020204" pitchFamily="34" charset="0"/>
                <a:ea typeface="Open Sans" panose="020B0606030504020204" pitchFamily="34" charset="0"/>
                <a:cs typeface="Open Sans" panose="020B0606030504020204" pitchFamily="34" charset="0"/>
              </a:rPr>
              <a:t>e</a:t>
            </a:r>
            <a:r>
              <a:rPr sz="1400" spc="-75" dirty="0">
                <a:latin typeface="Open Sans" panose="020B0606030504020204" pitchFamily="34" charset="0"/>
                <a:ea typeface="Open Sans" panose="020B0606030504020204" pitchFamily="34" charset="0"/>
                <a:cs typeface="Open Sans" panose="020B0606030504020204" pitchFamily="34" charset="0"/>
              </a:rPr>
              <a:t>ss</a:t>
            </a:r>
            <a:r>
              <a:rPr sz="1400" spc="-45" dirty="0">
                <a:latin typeface="Open Sans" panose="020B0606030504020204" pitchFamily="34" charset="0"/>
                <a:ea typeface="Open Sans" panose="020B0606030504020204" pitchFamily="34" charset="0"/>
                <a:cs typeface="Open Sans" panose="020B0606030504020204" pitchFamily="34" charset="0"/>
              </a:rPr>
              <a:t> </a:t>
            </a:r>
            <a:r>
              <a:rPr sz="1400" spc="-130" dirty="0">
                <a:latin typeface="Open Sans" panose="020B0606030504020204" pitchFamily="34" charset="0"/>
                <a:ea typeface="Open Sans" panose="020B0606030504020204" pitchFamily="34" charset="0"/>
                <a:cs typeface="Open Sans" panose="020B0606030504020204" pitchFamily="34" charset="0"/>
              </a:rPr>
              <a:t>R</a:t>
            </a:r>
            <a:r>
              <a:rPr sz="1400" spc="45" dirty="0">
                <a:latin typeface="Open Sans" panose="020B0606030504020204" pitchFamily="34" charset="0"/>
                <a:ea typeface="Open Sans" panose="020B0606030504020204" pitchFamily="34" charset="0"/>
                <a:cs typeface="Open Sans" panose="020B0606030504020204" pitchFamily="34" charset="0"/>
              </a:rPr>
              <a:t>ate</a:t>
            </a:r>
            <a:r>
              <a:rPr sz="1400" spc="-70" dirty="0">
                <a:latin typeface="Open Sans" panose="020B0606030504020204" pitchFamily="34" charset="0"/>
                <a:ea typeface="Open Sans" panose="020B0606030504020204" pitchFamily="34" charset="0"/>
                <a:cs typeface="Open Sans" panose="020B0606030504020204" pitchFamily="34" charset="0"/>
              </a:rPr>
              <a:t> </a:t>
            </a:r>
            <a:r>
              <a:rPr sz="1400" spc="10" dirty="0">
                <a:latin typeface="Open Sans" panose="020B0606030504020204" pitchFamily="34" charset="0"/>
                <a:ea typeface="Open Sans" panose="020B0606030504020204" pitchFamily="34" charset="0"/>
                <a:cs typeface="Open Sans" panose="020B0606030504020204" pitchFamily="34" charset="0"/>
              </a:rPr>
              <a:t>and</a:t>
            </a:r>
            <a:r>
              <a:rPr sz="1400" spc="-65" dirty="0">
                <a:latin typeface="Open Sans" panose="020B0606030504020204" pitchFamily="34" charset="0"/>
                <a:ea typeface="Open Sans" panose="020B0606030504020204" pitchFamily="34" charset="0"/>
                <a:cs typeface="Open Sans" panose="020B0606030504020204" pitchFamily="34" charset="0"/>
              </a:rPr>
              <a:t> </a:t>
            </a:r>
            <a:r>
              <a:rPr sz="1400" spc="45" dirty="0">
                <a:latin typeface="Open Sans" panose="020B0606030504020204" pitchFamily="34" charset="0"/>
                <a:ea typeface="Open Sans" panose="020B0606030504020204" pitchFamily="34" charset="0"/>
                <a:cs typeface="Open Sans" panose="020B0606030504020204" pitchFamily="34" charset="0"/>
              </a:rPr>
              <a:t>Orb</a:t>
            </a:r>
            <a:r>
              <a:rPr sz="1400" spc="25" dirty="0">
                <a:latin typeface="Open Sans" panose="020B0606030504020204" pitchFamily="34" charset="0"/>
                <a:ea typeface="Open Sans" panose="020B0606030504020204" pitchFamily="34" charset="0"/>
                <a:cs typeface="Open Sans" panose="020B0606030504020204" pitchFamily="34" charset="0"/>
              </a:rPr>
              <a:t>i</a:t>
            </a:r>
            <a:r>
              <a:rPr sz="1400" spc="175" dirty="0">
                <a:latin typeface="Open Sans" panose="020B0606030504020204" pitchFamily="34" charset="0"/>
                <a:ea typeface="Open Sans" panose="020B0606030504020204" pitchFamily="34" charset="0"/>
                <a:cs typeface="Open Sans" panose="020B0606030504020204" pitchFamily="34" charset="0"/>
              </a:rPr>
              <a:t>t</a:t>
            </a:r>
            <a:r>
              <a:rPr sz="1400" spc="-75" dirty="0">
                <a:latin typeface="Open Sans" panose="020B0606030504020204" pitchFamily="34" charset="0"/>
                <a:ea typeface="Open Sans" panose="020B0606030504020204" pitchFamily="34" charset="0"/>
                <a:cs typeface="Open Sans" panose="020B0606030504020204" pitchFamily="34" charset="0"/>
              </a:rPr>
              <a:t> </a:t>
            </a:r>
            <a:r>
              <a:rPr sz="1400" spc="-60" dirty="0">
                <a:latin typeface="Open Sans" panose="020B0606030504020204" pitchFamily="34" charset="0"/>
                <a:ea typeface="Open Sans" panose="020B0606030504020204" pitchFamily="34" charset="0"/>
                <a:cs typeface="Open Sans" panose="020B0606030504020204" pitchFamily="34" charset="0"/>
              </a:rPr>
              <a:t>T</a:t>
            </a:r>
            <a:r>
              <a:rPr sz="1400" spc="15" dirty="0">
                <a:latin typeface="Open Sans" panose="020B0606030504020204" pitchFamily="34" charset="0"/>
                <a:ea typeface="Open Sans" panose="020B0606030504020204" pitchFamily="34" charset="0"/>
                <a:cs typeface="Open Sans" panose="020B0606030504020204" pitchFamily="34" charset="0"/>
              </a:rPr>
              <a:t>ype</a:t>
            </a:r>
            <a:endParaRPr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27" name="object 8"/>
          <p:cNvSpPr txBox="1"/>
          <p:nvPr/>
        </p:nvSpPr>
        <p:spPr>
          <a:xfrm>
            <a:off x="9436354" y="1611884"/>
            <a:ext cx="1249045" cy="258404"/>
          </a:xfrm>
          <a:prstGeom prst="rect">
            <a:avLst/>
          </a:prstGeom>
        </p:spPr>
        <p:txBody>
          <a:bodyPr vert="horz" wrap="square" lIns="0" tIns="12065" rIns="0" bIns="0" rtlCol="0">
            <a:spAutoFit/>
          </a:bodyPr>
          <a:lstStyle/>
          <a:p>
            <a:pPr marL="12700">
              <a:lnSpc>
                <a:spcPct val="100000"/>
              </a:lnSpc>
              <a:spcBef>
                <a:spcPts val="95"/>
              </a:spcBef>
            </a:pPr>
            <a:r>
              <a:rPr sz="1600" spc="-55"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L</a:t>
            </a:r>
            <a:r>
              <a:rPr sz="1600" spc="-4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I</a:t>
            </a:r>
            <a:r>
              <a:rPr sz="1600" spc="-75"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NE</a:t>
            </a:r>
            <a:r>
              <a:rPr sz="1600" spc="-5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sz="1600" spc="-1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CH</a:t>
            </a:r>
            <a:r>
              <a:rPr sz="1600" spc="-85"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AR</a:t>
            </a:r>
            <a:r>
              <a:rPr sz="1600" spc="-15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TS</a:t>
            </a:r>
            <a:endParaRPr sz="16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object 9"/>
          <p:cNvSpPr txBox="1"/>
          <p:nvPr/>
        </p:nvSpPr>
        <p:spPr>
          <a:xfrm>
            <a:off x="8319007" y="2191638"/>
            <a:ext cx="3417570" cy="452755"/>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Open Sans" panose="020B0606030504020204" pitchFamily="34" charset="0"/>
                <a:ea typeface="Open Sans" panose="020B0606030504020204" pitchFamily="34" charset="0"/>
                <a:cs typeface="Open Sans" panose="020B0606030504020204" pitchFamily="34" charset="0"/>
              </a:rPr>
              <a:t>Line</a:t>
            </a:r>
            <a:r>
              <a:rPr sz="1400" spc="-85" dirty="0">
                <a:latin typeface="Open Sans" panose="020B0606030504020204" pitchFamily="34" charset="0"/>
                <a:ea typeface="Open Sans" panose="020B0606030504020204" pitchFamily="34" charset="0"/>
                <a:cs typeface="Open Sans" panose="020B0606030504020204" pitchFamily="34" charset="0"/>
              </a:rPr>
              <a:t> </a:t>
            </a:r>
            <a:r>
              <a:rPr sz="1400" spc="15" dirty="0" smtClean="0">
                <a:latin typeface="Open Sans" panose="020B0606030504020204" pitchFamily="34" charset="0"/>
                <a:ea typeface="Open Sans" panose="020B0606030504020204" pitchFamily="34" charset="0"/>
                <a:cs typeface="Open Sans" panose="020B0606030504020204" pitchFamily="34" charset="0"/>
              </a:rPr>
              <a:t>chart</a:t>
            </a:r>
            <a:r>
              <a:rPr sz="1400" spc="-75" dirty="0" smtClean="0">
                <a:latin typeface="Open Sans" panose="020B0606030504020204" pitchFamily="34" charset="0"/>
                <a:ea typeface="Open Sans" panose="020B0606030504020204" pitchFamily="34" charset="0"/>
                <a:cs typeface="Open Sans" panose="020B0606030504020204" pitchFamily="34" charset="0"/>
              </a:rPr>
              <a:t> </a:t>
            </a:r>
            <a:r>
              <a:rPr lang="en-GB" sz="1400" spc="35" dirty="0" smtClean="0">
                <a:latin typeface="Open Sans" panose="020B0606030504020204" pitchFamily="34" charset="0"/>
                <a:ea typeface="Open Sans" panose="020B0606030504020204" pitchFamily="34" charset="0"/>
                <a:cs typeface="Open Sans" panose="020B0606030504020204" pitchFamily="34" charset="0"/>
              </a:rPr>
              <a:t>was</a:t>
            </a:r>
            <a:r>
              <a:rPr sz="1400" spc="-50" dirty="0" smtClean="0">
                <a:latin typeface="Open Sans" panose="020B0606030504020204" pitchFamily="34" charset="0"/>
                <a:ea typeface="Open Sans" panose="020B0606030504020204" pitchFamily="34" charset="0"/>
                <a:cs typeface="Open Sans" panose="020B0606030504020204" pitchFamily="34" charset="0"/>
              </a:rPr>
              <a:t> </a:t>
            </a:r>
            <a:r>
              <a:rPr sz="1400" spc="30" dirty="0">
                <a:latin typeface="Open Sans" panose="020B0606030504020204" pitchFamily="34" charset="0"/>
                <a:ea typeface="Open Sans" panose="020B0606030504020204" pitchFamily="34" charset="0"/>
                <a:cs typeface="Open Sans" panose="020B0606030504020204" pitchFamily="34" charset="0"/>
              </a:rPr>
              <a:t>produced</a:t>
            </a:r>
            <a:r>
              <a:rPr sz="1400" spc="-65" dirty="0">
                <a:latin typeface="Open Sans" panose="020B0606030504020204" pitchFamily="34" charset="0"/>
                <a:ea typeface="Open Sans" panose="020B0606030504020204" pitchFamily="34" charset="0"/>
                <a:cs typeface="Open Sans" panose="020B0606030504020204" pitchFamily="34" charset="0"/>
              </a:rPr>
              <a:t> </a:t>
            </a:r>
            <a:r>
              <a:rPr sz="1400" spc="110" dirty="0">
                <a:latin typeface="Open Sans" panose="020B0606030504020204" pitchFamily="34" charset="0"/>
                <a:ea typeface="Open Sans" panose="020B0606030504020204" pitchFamily="34" charset="0"/>
                <a:cs typeface="Open Sans" panose="020B0606030504020204" pitchFamily="34" charset="0"/>
              </a:rPr>
              <a:t>to</a:t>
            </a:r>
            <a:r>
              <a:rPr sz="1400" spc="-55" dirty="0">
                <a:latin typeface="Open Sans" panose="020B0606030504020204" pitchFamily="34" charset="0"/>
                <a:ea typeface="Open Sans" panose="020B0606030504020204" pitchFamily="34" charset="0"/>
                <a:cs typeface="Open Sans" panose="020B0606030504020204" pitchFamily="34" charset="0"/>
              </a:rPr>
              <a:t> </a:t>
            </a:r>
            <a:r>
              <a:rPr sz="1400" dirty="0">
                <a:latin typeface="Open Sans" panose="020B0606030504020204" pitchFamily="34" charset="0"/>
                <a:ea typeface="Open Sans" panose="020B0606030504020204" pitchFamily="34" charset="0"/>
                <a:cs typeface="Open Sans" panose="020B0606030504020204" pitchFamily="34" charset="0"/>
              </a:rPr>
              <a:t>visualize</a:t>
            </a:r>
            <a:r>
              <a:rPr sz="1400" spc="-85" dirty="0">
                <a:latin typeface="Open Sans" panose="020B0606030504020204" pitchFamily="34" charset="0"/>
                <a:ea typeface="Open Sans" panose="020B0606030504020204" pitchFamily="34" charset="0"/>
                <a:cs typeface="Open Sans" panose="020B0606030504020204" pitchFamily="34" charset="0"/>
              </a:rPr>
              <a:t> </a:t>
            </a:r>
            <a:r>
              <a:rPr sz="1400" spc="65" dirty="0">
                <a:latin typeface="Open Sans" panose="020B0606030504020204" pitchFamily="34" charset="0"/>
                <a:ea typeface="Open Sans" panose="020B0606030504020204" pitchFamily="34" charset="0"/>
                <a:cs typeface="Open Sans" panose="020B0606030504020204" pitchFamily="34" charset="0"/>
              </a:rPr>
              <a:t>the </a:t>
            </a:r>
            <a:r>
              <a:rPr sz="1400" spc="-355" dirty="0">
                <a:latin typeface="Open Sans" panose="020B0606030504020204" pitchFamily="34" charset="0"/>
                <a:ea typeface="Open Sans" panose="020B0606030504020204" pitchFamily="34" charset="0"/>
                <a:cs typeface="Open Sans" panose="020B0606030504020204" pitchFamily="34" charset="0"/>
              </a:rPr>
              <a:t> </a:t>
            </a:r>
            <a:r>
              <a:rPr sz="1400" spc="25" dirty="0">
                <a:latin typeface="Open Sans" panose="020B0606030504020204" pitchFamily="34" charset="0"/>
                <a:ea typeface="Open Sans" panose="020B0606030504020204" pitchFamily="34" charset="0"/>
                <a:cs typeface="Open Sans" panose="020B0606030504020204" pitchFamily="34" charset="0"/>
              </a:rPr>
              <a:t>relationships</a:t>
            </a:r>
            <a:r>
              <a:rPr sz="1400" spc="-95" dirty="0">
                <a:latin typeface="Open Sans" panose="020B0606030504020204" pitchFamily="34" charset="0"/>
                <a:ea typeface="Open Sans" panose="020B0606030504020204" pitchFamily="34" charset="0"/>
                <a:cs typeface="Open Sans" panose="020B0606030504020204" pitchFamily="34" charset="0"/>
              </a:rPr>
              <a:t> </a:t>
            </a:r>
            <a:r>
              <a:rPr sz="1400" spc="35" dirty="0">
                <a:latin typeface="Open Sans" panose="020B0606030504020204" pitchFamily="34" charset="0"/>
                <a:ea typeface="Open Sans" panose="020B0606030504020204" pitchFamily="34" charset="0"/>
                <a:cs typeface="Open Sans" panose="020B0606030504020204" pitchFamily="34" charset="0"/>
              </a:rPr>
              <a:t>between:</a:t>
            </a:r>
            <a:endParaRPr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29" name="object 10"/>
          <p:cNvSpPr txBox="1"/>
          <p:nvPr/>
        </p:nvSpPr>
        <p:spPr>
          <a:xfrm>
            <a:off x="8319007" y="2694558"/>
            <a:ext cx="3315335" cy="452755"/>
          </a:xfrm>
          <a:prstGeom prst="rect">
            <a:avLst/>
          </a:prstGeom>
        </p:spPr>
        <p:txBody>
          <a:bodyPr vert="horz" wrap="square" lIns="0" tIns="13335" rIns="0" bIns="0" rtlCol="0">
            <a:spAutoFit/>
          </a:bodyPr>
          <a:lstStyle/>
          <a:p>
            <a:pPr marL="299085" marR="5080" indent="-287020">
              <a:lnSpc>
                <a:spcPct val="100000"/>
              </a:lnSpc>
              <a:spcBef>
                <a:spcPts val="105"/>
              </a:spcBef>
              <a:buFont typeface="Arial MT"/>
              <a:buChar char="•"/>
              <a:tabLst>
                <a:tab pos="299085" algn="l"/>
                <a:tab pos="299720" algn="l"/>
              </a:tabLst>
            </a:pPr>
            <a:r>
              <a:rPr sz="1400" spc="-90" dirty="0">
                <a:latin typeface="Open Sans" panose="020B0606030504020204" pitchFamily="34" charset="0"/>
                <a:ea typeface="Open Sans" panose="020B0606030504020204" pitchFamily="34" charset="0"/>
                <a:cs typeface="Open Sans" panose="020B0606030504020204" pitchFamily="34" charset="0"/>
              </a:rPr>
              <a:t>S</a:t>
            </a:r>
            <a:r>
              <a:rPr sz="1400" spc="-80" dirty="0">
                <a:latin typeface="Open Sans" panose="020B0606030504020204" pitchFamily="34" charset="0"/>
                <a:ea typeface="Open Sans" panose="020B0606030504020204" pitchFamily="34" charset="0"/>
                <a:cs typeface="Open Sans" panose="020B0606030504020204" pitchFamily="34" charset="0"/>
              </a:rPr>
              <a:t>u</a:t>
            </a:r>
            <a:r>
              <a:rPr sz="1400" spc="-55" dirty="0">
                <a:latin typeface="Open Sans" panose="020B0606030504020204" pitchFamily="34" charset="0"/>
                <a:ea typeface="Open Sans" panose="020B0606030504020204" pitchFamily="34" charset="0"/>
                <a:cs typeface="Open Sans" panose="020B0606030504020204" pitchFamily="34" charset="0"/>
              </a:rPr>
              <a:t>cc</a:t>
            </a:r>
            <a:r>
              <a:rPr sz="1400" dirty="0">
                <a:latin typeface="Open Sans" panose="020B0606030504020204" pitchFamily="34" charset="0"/>
                <a:ea typeface="Open Sans" panose="020B0606030504020204" pitchFamily="34" charset="0"/>
                <a:cs typeface="Open Sans" panose="020B0606030504020204" pitchFamily="34" charset="0"/>
              </a:rPr>
              <a:t>e</a:t>
            </a:r>
            <a:r>
              <a:rPr sz="1400" spc="-75" dirty="0">
                <a:latin typeface="Open Sans" panose="020B0606030504020204" pitchFamily="34" charset="0"/>
                <a:ea typeface="Open Sans" panose="020B0606030504020204" pitchFamily="34" charset="0"/>
                <a:cs typeface="Open Sans" panose="020B0606030504020204" pitchFamily="34" charset="0"/>
              </a:rPr>
              <a:t>ss</a:t>
            </a:r>
            <a:r>
              <a:rPr sz="1400" spc="-45" dirty="0">
                <a:latin typeface="Open Sans" panose="020B0606030504020204" pitchFamily="34" charset="0"/>
                <a:ea typeface="Open Sans" panose="020B0606030504020204" pitchFamily="34" charset="0"/>
                <a:cs typeface="Open Sans" panose="020B0606030504020204" pitchFamily="34" charset="0"/>
              </a:rPr>
              <a:t> </a:t>
            </a:r>
            <a:r>
              <a:rPr sz="1400" spc="-130" dirty="0">
                <a:latin typeface="Open Sans" panose="020B0606030504020204" pitchFamily="34" charset="0"/>
                <a:ea typeface="Open Sans" panose="020B0606030504020204" pitchFamily="34" charset="0"/>
                <a:cs typeface="Open Sans" panose="020B0606030504020204" pitchFamily="34" charset="0"/>
              </a:rPr>
              <a:t>R</a:t>
            </a:r>
            <a:r>
              <a:rPr sz="1400" spc="45" dirty="0">
                <a:latin typeface="Open Sans" panose="020B0606030504020204" pitchFamily="34" charset="0"/>
                <a:ea typeface="Open Sans" panose="020B0606030504020204" pitchFamily="34" charset="0"/>
                <a:cs typeface="Open Sans" panose="020B0606030504020204" pitchFamily="34" charset="0"/>
              </a:rPr>
              <a:t>ate</a:t>
            </a:r>
            <a:r>
              <a:rPr sz="1400" spc="-70" dirty="0">
                <a:latin typeface="Open Sans" panose="020B0606030504020204" pitchFamily="34" charset="0"/>
                <a:ea typeface="Open Sans" panose="020B0606030504020204" pitchFamily="34" charset="0"/>
                <a:cs typeface="Open Sans" panose="020B0606030504020204" pitchFamily="34" charset="0"/>
              </a:rPr>
              <a:t> </a:t>
            </a:r>
            <a:r>
              <a:rPr sz="1400" spc="10" dirty="0">
                <a:latin typeface="Open Sans" panose="020B0606030504020204" pitchFamily="34" charset="0"/>
                <a:ea typeface="Open Sans" panose="020B0606030504020204" pitchFamily="34" charset="0"/>
                <a:cs typeface="Open Sans" panose="020B0606030504020204" pitchFamily="34" charset="0"/>
              </a:rPr>
              <a:t>and</a:t>
            </a:r>
            <a:r>
              <a:rPr sz="1400" spc="-65" dirty="0">
                <a:latin typeface="Open Sans" panose="020B0606030504020204" pitchFamily="34" charset="0"/>
                <a:ea typeface="Open Sans" panose="020B0606030504020204" pitchFamily="34" charset="0"/>
                <a:cs typeface="Open Sans" panose="020B0606030504020204" pitchFamily="34" charset="0"/>
              </a:rPr>
              <a:t> </a:t>
            </a:r>
            <a:r>
              <a:rPr sz="1400" spc="-85" dirty="0">
                <a:latin typeface="Open Sans" panose="020B0606030504020204" pitchFamily="34" charset="0"/>
                <a:ea typeface="Open Sans" panose="020B0606030504020204" pitchFamily="34" charset="0"/>
                <a:cs typeface="Open Sans" panose="020B0606030504020204" pitchFamily="34" charset="0"/>
              </a:rPr>
              <a:t>Y</a:t>
            </a:r>
            <a:r>
              <a:rPr sz="1400" dirty="0">
                <a:latin typeface="Open Sans" panose="020B0606030504020204" pitchFamily="34" charset="0"/>
                <a:ea typeface="Open Sans" panose="020B0606030504020204" pitchFamily="34" charset="0"/>
                <a:cs typeface="Open Sans" panose="020B0606030504020204" pitchFamily="34" charset="0"/>
              </a:rPr>
              <a:t>e</a:t>
            </a:r>
            <a:r>
              <a:rPr sz="1400" spc="15" dirty="0">
                <a:latin typeface="Open Sans" panose="020B0606030504020204" pitchFamily="34" charset="0"/>
                <a:ea typeface="Open Sans" panose="020B0606030504020204" pitchFamily="34" charset="0"/>
                <a:cs typeface="Open Sans" panose="020B0606030504020204" pitchFamily="34" charset="0"/>
              </a:rPr>
              <a:t>ar</a:t>
            </a:r>
            <a:r>
              <a:rPr sz="1400" spc="-65" dirty="0">
                <a:latin typeface="Open Sans" panose="020B0606030504020204" pitchFamily="34" charset="0"/>
                <a:ea typeface="Open Sans" panose="020B0606030504020204" pitchFamily="34" charset="0"/>
                <a:cs typeface="Open Sans" panose="020B0606030504020204" pitchFamily="34" charset="0"/>
              </a:rPr>
              <a:t> </a:t>
            </a:r>
            <a:r>
              <a:rPr sz="1400" spc="10" dirty="0">
                <a:latin typeface="Open Sans" panose="020B0606030504020204" pitchFamily="34" charset="0"/>
                <a:ea typeface="Open Sans" panose="020B0606030504020204" pitchFamily="34" charset="0"/>
                <a:cs typeface="Open Sans" panose="020B0606030504020204" pitchFamily="34" charset="0"/>
              </a:rPr>
              <a:t>(</a:t>
            </a:r>
            <a:r>
              <a:rPr sz="1400" spc="25" dirty="0">
                <a:latin typeface="Open Sans" panose="020B0606030504020204" pitchFamily="34" charset="0"/>
                <a:ea typeface="Open Sans" panose="020B0606030504020204" pitchFamily="34" charset="0"/>
                <a:cs typeface="Open Sans" panose="020B0606030504020204" pitchFamily="34" charset="0"/>
              </a:rPr>
              <a:t>i</a:t>
            </a:r>
            <a:r>
              <a:rPr sz="1400" spc="-30" dirty="0">
                <a:latin typeface="Open Sans" panose="020B0606030504020204" pitchFamily="34" charset="0"/>
                <a:ea typeface="Open Sans" panose="020B0606030504020204" pitchFamily="34" charset="0"/>
                <a:cs typeface="Open Sans" panose="020B0606030504020204" pitchFamily="34" charset="0"/>
              </a:rPr>
              <a:t>.e.</a:t>
            </a:r>
            <a:r>
              <a:rPr sz="1400" spc="-60" dirty="0">
                <a:latin typeface="Open Sans" panose="020B0606030504020204" pitchFamily="34" charset="0"/>
                <a:ea typeface="Open Sans" panose="020B0606030504020204" pitchFamily="34" charset="0"/>
                <a:cs typeface="Open Sans" panose="020B0606030504020204" pitchFamily="34" charset="0"/>
              </a:rPr>
              <a:t> </a:t>
            </a:r>
            <a:r>
              <a:rPr sz="1400" spc="65" dirty="0">
                <a:latin typeface="Open Sans" panose="020B0606030504020204" pitchFamily="34" charset="0"/>
                <a:ea typeface="Open Sans" panose="020B0606030504020204" pitchFamily="34" charset="0"/>
                <a:cs typeface="Open Sans" panose="020B0606030504020204" pitchFamily="34" charset="0"/>
              </a:rPr>
              <a:t>the</a:t>
            </a:r>
            <a:r>
              <a:rPr sz="1400" spc="-50" dirty="0">
                <a:latin typeface="Open Sans" panose="020B0606030504020204" pitchFamily="34" charset="0"/>
                <a:ea typeface="Open Sans" panose="020B0606030504020204" pitchFamily="34" charset="0"/>
                <a:cs typeface="Open Sans" panose="020B0606030504020204" pitchFamily="34" charset="0"/>
              </a:rPr>
              <a:t> </a:t>
            </a:r>
            <a:r>
              <a:rPr sz="1400" spc="65" dirty="0">
                <a:latin typeface="Open Sans" panose="020B0606030504020204" pitchFamily="34" charset="0"/>
                <a:ea typeface="Open Sans" panose="020B0606030504020204" pitchFamily="34" charset="0"/>
                <a:cs typeface="Open Sans" panose="020B0606030504020204" pitchFamily="34" charset="0"/>
              </a:rPr>
              <a:t>l</a:t>
            </a:r>
            <a:r>
              <a:rPr sz="1400" dirty="0">
                <a:latin typeface="Open Sans" panose="020B0606030504020204" pitchFamily="34" charset="0"/>
                <a:ea typeface="Open Sans" panose="020B0606030504020204" pitchFamily="34" charset="0"/>
                <a:cs typeface="Open Sans" panose="020B0606030504020204" pitchFamily="34" charset="0"/>
              </a:rPr>
              <a:t>au</a:t>
            </a:r>
            <a:r>
              <a:rPr sz="1400" spc="-5" dirty="0">
                <a:latin typeface="Open Sans" panose="020B0606030504020204" pitchFamily="34" charset="0"/>
                <a:ea typeface="Open Sans" panose="020B0606030504020204" pitchFamily="34" charset="0"/>
                <a:cs typeface="Open Sans" panose="020B0606030504020204" pitchFamily="34" charset="0"/>
              </a:rPr>
              <a:t>n</a:t>
            </a:r>
            <a:r>
              <a:rPr sz="1400" spc="-55" dirty="0">
                <a:latin typeface="Open Sans" panose="020B0606030504020204" pitchFamily="34" charset="0"/>
                <a:ea typeface="Open Sans" panose="020B0606030504020204" pitchFamily="34" charset="0"/>
                <a:cs typeface="Open Sans" panose="020B0606030504020204" pitchFamily="34" charset="0"/>
              </a:rPr>
              <a:t>c</a:t>
            </a:r>
            <a:r>
              <a:rPr sz="1400" spc="15" dirty="0">
                <a:latin typeface="Open Sans" panose="020B0606030504020204" pitchFamily="34" charset="0"/>
                <a:ea typeface="Open Sans" panose="020B0606030504020204" pitchFamily="34" charset="0"/>
                <a:cs typeface="Open Sans" panose="020B0606030504020204" pitchFamily="34" charset="0"/>
              </a:rPr>
              <a:t>h  </a:t>
            </a:r>
            <a:r>
              <a:rPr sz="1400" spc="-45" dirty="0">
                <a:latin typeface="Open Sans" panose="020B0606030504020204" pitchFamily="34" charset="0"/>
                <a:ea typeface="Open Sans" panose="020B0606030504020204" pitchFamily="34" charset="0"/>
                <a:cs typeface="Open Sans" panose="020B0606030504020204" pitchFamily="34" charset="0"/>
              </a:rPr>
              <a:t>success</a:t>
            </a:r>
            <a:r>
              <a:rPr sz="1400" spc="-50" dirty="0">
                <a:latin typeface="Open Sans" panose="020B0606030504020204" pitchFamily="34" charset="0"/>
                <a:ea typeface="Open Sans" panose="020B0606030504020204" pitchFamily="34" charset="0"/>
                <a:cs typeface="Open Sans" panose="020B0606030504020204" pitchFamily="34" charset="0"/>
              </a:rPr>
              <a:t> </a:t>
            </a:r>
            <a:r>
              <a:rPr sz="1400" spc="15" dirty="0">
                <a:latin typeface="Open Sans" panose="020B0606030504020204" pitchFamily="34" charset="0"/>
                <a:ea typeface="Open Sans" panose="020B0606030504020204" pitchFamily="34" charset="0"/>
                <a:cs typeface="Open Sans" panose="020B0606030504020204" pitchFamily="34" charset="0"/>
              </a:rPr>
              <a:t>yearly</a:t>
            </a:r>
            <a:r>
              <a:rPr sz="1400" spc="-50" dirty="0">
                <a:latin typeface="Open Sans" panose="020B0606030504020204" pitchFamily="34" charset="0"/>
                <a:ea typeface="Open Sans" panose="020B0606030504020204" pitchFamily="34" charset="0"/>
                <a:cs typeface="Open Sans" panose="020B0606030504020204" pitchFamily="34" charset="0"/>
              </a:rPr>
              <a:t> </a:t>
            </a:r>
            <a:r>
              <a:rPr sz="1400" spc="50" dirty="0">
                <a:latin typeface="Open Sans" panose="020B0606030504020204" pitchFamily="34" charset="0"/>
                <a:ea typeface="Open Sans" panose="020B0606030504020204" pitchFamily="34" charset="0"/>
                <a:cs typeface="Open Sans" panose="020B0606030504020204" pitchFamily="34" charset="0"/>
              </a:rPr>
              <a:t>trend)</a:t>
            </a:r>
            <a:endParaRPr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31" name="object 12"/>
          <p:cNvSpPr/>
          <p:nvPr/>
        </p:nvSpPr>
        <p:spPr>
          <a:xfrm>
            <a:off x="1690116" y="4595389"/>
            <a:ext cx="885825" cy="885190"/>
          </a:xfrm>
          <a:custGeom>
            <a:avLst/>
            <a:gdLst/>
            <a:ahLst/>
            <a:cxnLst/>
            <a:rect l="l" t="t" r="r" b="b"/>
            <a:pathLst>
              <a:path w="885825" h="885189">
                <a:moveTo>
                  <a:pt x="885444" y="806450"/>
                </a:moveTo>
                <a:lnTo>
                  <a:pt x="78105" y="806450"/>
                </a:lnTo>
                <a:lnTo>
                  <a:pt x="78105" y="0"/>
                </a:lnTo>
                <a:lnTo>
                  <a:pt x="0" y="0"/>
                </a:lnTo>
                <a:lnTo>
                  <a:pt x="0" y="806450"/>
                </a:lnTo>
                <a:lnTo>
                  <a:pt x="0" y="885190"/>
                </a:lnTo>
                <a:lnTo>
                  <a:pt x="885444" y="885190"/>
                </a:lnTo>
                <a:lnTo>
                  <a:pt x="885444" y="806450"/>
                </a:lnTo>
                <a:close/>
              </a:path>
            </a:pathLst>
          </a:custGeom>
          <a:solidFill>
            <a:schemeClr val="accent6">
              <a:lumMod val="75000"/>
            </a:schemeClr>
          </a:solidFill>
        </p:spPr>
        <p:txBody>
          <a:bodyPr wrap="square" lIns="0" tIns="0" rIns="0" bIns="0" rtlCol="0"/>
          <a:lstStyle/>
          <a:p>
            <a:endParaRPr/>
          </a:p>
        </p:txBody>
      </p:sp>
      <p:grpSp>
        <p:nvGrpSpPr>
          <p:cNvPr id="39" name="object 20"/>
          <p:cNvGrpSpPr/>
          <p:nvPr/>
        </p:nvGrpSpPr>
        <p:grpSpPr>
          <a:xfrm>
            <a:off x="5661659" y="4594882"/>
            <a:ext cx="883919" cy="885825"/>
            <a:chOff x="5661659" y="4149852"/>
            <a:chExt cx="883919" cy="885825"/>
          </a:xfrm>
          <a:solidFill>
            <a:schemeClr val="accent6">
              <a:lumMod val="75000"/>
            </a:schemeClr>
          </a:solidFill>
        </p:grpSpPr>
        <p:sp>
          <p:nvSpPr>
            <p:cNvPr id="40" name="object 21"/>
            <p:cNvSpPr/>
            <p:nvPr/>
          </p:nvSpPr>
          <p:spPr>
            <a:xfrm>
              <a:off x="5661660" y="4150359"/>
              <a:ext cx="883919" cy="885190"/>
            </a:xfrm>
            <a:custGeom>
              <a:avLst/>
              <a:gdLst/>
              <a:ahLst/>
              <a:cxnLst/>
              <a:rect l="l" t="t" r="r" b="b"/>
              <a:pathLst>
                <a:path w="883920" h="885189">
                  <a:moveTo>
                    <a:pt x="883920" y="806450"/>
                  </a:moveTo>
                  <a:lnTo>
                    <a:pt x="77978" y="806450"/>
                  </a:lnTo>
                  <a:lnTo>
                    <a:pt x="77978" y="0"/>
                  </a:lnTo>
                  <a:lnTo>
                    <a:pt x="0" y="0"/>
                  </a:lnTo>
                  <a:lnTo>
                    <a:pt x="0" y="806450"/>
                  </a:lnTo>
                  <a:lnTo>
                    <a:pt x="0" y="885190"/>
                  </a:lnTo>
                  <a:lnTo>
                    <a:pt x="883920" y="885190"/>
                  </a:lnTo>
                  <a:lnTo>
                    <a:pt x="883920" y="806450"/>
                  </a:lnTo>
                  <a:close/>
                </a:path>
              </a:pathLst>
            </a:custGeom>
            <a:grpFill/>
          </p:spPr>
          <p:txBody>
            <a:bodyPr wrap="square" lIns="0" tIns="0" rIns="0" bIns="0" rtlCol="0"/>
            <a:lstStyle/>
            <a:p>
              <a:endParaRPr/>
            </a:p>
          </p:txBody>
        </p:sp>
        <p:sp>
          <p:nvSpPr>
            <p:cNvPr id="41" name="object 22"/>
            <p:cNvSpPr/>
            <p:nvPr/>
          </p:nvSpPr>
          <p:spPr>
            <a:xfrm>
              <a:off x="5817108" y="4149864"/>
              <a:ext cx="728980" cy="730250"/>
            </a:xfrm>
            <a:custGeom>
              <a:avLst/>
              <a:gdLst/>
              <a:ahLst/>
              <a:cxnLst/>
              <a:rect l="l" t="t" r="r" b="b"/>
              <a:pathLst>
                <a:path w="728979" h="730250">
                  <a:moveTo>
                    <a:pt x="143256" y="274307"/>
                  </a:moveTo>
                  <a:lnTo>
                    <a:pt x="0" y="274307"/>
                  </a:lnTo>
                  <a:lnTo>
                    <a:pt x="0" y="729983"/>
                  </a:lnTo>
                  <a:lnTo>
                    <a:pt x="143256" y="729983"/>
                  </a:lnTo>
                  <a:lnTo>
                    <a:pt x="143256" y="274307"/>
                  </a:lnTo>
                  <a:close/>
                </a:path>
                <a:path w="728979" h="730250">
                  <a:moveTo>
                    <a:pt x="338315" y="0"/>
                  </a:moveTo>
                  <a:lnTo>
                    <a:pt x="195072" y="0"/>
                  </a:lnTo>
                  <a:lnTo>
                    <a:pt x="195072" y="729983"/>
                  </a:lnTo>
                  <a:lnTo>
                    <a:pt x="338315" y="729983"/>
                  </a:lnTo>
                  <a:lnTo>
                    <a:pt x="338315" y="0"/>
                  </a:lnTo>
                  <a:close/>
                </a:path>
                <a:path w="728979" h="730250">
                  <a:moveTo>
                    <a:pt x="533387" y="274307"/>
                  </a:moveTo>
                  <a:lnTo>
                    <a:pt x="390144" y="274307"/>
                  </a:lnTo>
                  <a:lnTo>
                    <a:pt x="390144" y="729983"/>
                  </a:lnTo>
                  <a:lnTo>
                    <a:pt x="533387" y="729983"/>
                  </a:lnTo>
                  <a:lnTo>
                    <a:pt x="533387" y="274307"/>
                  </a:lnTo>
                  <a:close/>
                </a:path>
                <a:path w="728979" h="730250">
                  <a:moveTo>
                    <a:pt x="728472" y="495300"/>
                  </a:moveTo>
                  <a:lnTo>
                    <a:pt x="585216" y="495300"/>
                  </a:lnTo>
                  <a:lnTo>
                    <a:pt x="585216" y="729983"/>
                  </a:lnTo>
                  <a:lnTo>
                    <a:pt x="728472" y="729983"/>
                  </a:lnTo>
                  <a:lnTo>
                    <a:pt x="728472" y="495300"/>
                  </a:lnTo>
                  <a:close/>
                </a:path>
              </a:pathLst>
            </a:custGeom>
            <a:grpFill/>
          </p:spPr>
          <p:txBody>
            <a:bodyPr wrap="square" lIns="0" tIns="0" rIns="0" bIns="0" rtlCol="0"/>
            <a:lstStyle/>
            <a:p>
              <a:endParaRPr/>
            </a:p>
          </p:txBody>
        </p:sp>
      </p:grpSp>
      <p:grpSp>
        <p:nvGrpSpPr>
          <p:cNvPr id="42" name="object 23"/>
          <p:cNvGrpSpPr/>
          <p:nvPr/>
        </p:nvGrpSpPr>
        <p:grpSpPr>
          <a:xfrm>
            <a:off x="9653016" y="4595389"/>
            <a:ext cx="885825" cy="885190"/>
            <a:chOff x="9653016" y="4150359"/>
            <a:chExt cx="885825" cy="885190"/>
          </a:xfrm>
          <a:solidFill>
            <a:schemeClr val="accent6">
              <a:lumMod val="75000"/>
            </a:schemeClr>
          </a:solidFill>
        </p:grpSpPr>
        <p:sp>
          <p:nvSpPr>
            <p:cNvPr id="43" name="object 24"/>
            <p:cNvSpPr/>
            <p:nvPr/>
          </p:nvSpPr>
          <p:spPr>
            <a:xfrm>
              <a:off x="9653016" y="4150359"/>
              <a:ext cx="885825" cy="885190"/>
            </a:xfrm>
            <a:custGeom>
              <a:avLst/>
              <a:gdLst/>
              <a:ahLst/>
              <a:cxnLst/>
              <a:rect l="l" t="t" r="r" b="b"/>
              <a:pathLst>
                <a:path w="885825" h="885189">
                  <a:moveTo>
                    <a:pt x="885444" y="806450"/>
                  </a:moveTo>
                  <a:lnTo>
                    <a:pt x="78105" y="806450"/>
                  </a:lnTo>
                  <a:lnTo>
                    <a:pt x="78105" y="0"/>
                  </a:lnTo>
                  <a:lnTo>
                    <a:pt x="0" y="0"/>
                  </a:lnTo>
                  <a:lnTo>
                    <a:pt x="0" y="806450"/>
                  </a:lnTo>
                  <a:lnTo>
                    <a:pt x="0" y="885190"/>
                  </a:lnTo>
                  <a:lnTo>
                    <a:pt x="885444" y="885190"/>
                  </a:lnTo>
                  <a:lnTo>
                    <a:pt x="885444" y="806450"/>
                  </a:lnTo>
                  <a:close/>
                </a:path>
              </a:pathLst>
            </a:custGeom>
            <a:grpFill/>
          </p:spPr>
          <p:txBody>
            <a:bodyPr wrap="square" lIns="0" tIns="0" rIns="0" bIns="0" rtlCol="0"/>
            <a:lstStyle/>
            <a:p>
              <a:endParaRPr/>
            </a:p>
          </p:txBody>
        </p:sp>
        <p:sp>
          <p:nvSpPr>
            <p:cNvPr id="44" name="object 25"/>
            <p:cNvSpPr/>
            <p:nvPr/>
          </p:nvSpPr>
          <p:spPr>
            <a:xfrm>
              <a:off x="9781032" y="4372355"/>
              <a:ext cx="757555" cy="443865"/>
            </a:xfrm>
            <a:custGeom>
              <a:avLst/>
              <a:gdLst/>
              <a:ahLst/>
              <a:cxnLst/>
              <a:rect l="l" t="t" r="r" b="b"/>
              <a:pathLst>
                <a:path w="757554" h="443864">
                  <a:moveTo>
                    <a:pt x="757427" y="0"/>
                  </a:moveTo>
                  <a:lnTo>
                    <a:pt x="548894" y="0"/>
                  </a:lnTo>
                  <a:lnTo>
                    <a:pt x="625728" y="76708"/>
                  </a:lnTo>
                  <a:lnTo>
                    <a:pt x="522732" y="179451"/>
                  </a:lnTo>
                  <a:lnTo>
                    <a:pt x="444500" y="101473"/>
                  </a:lnTo>
                  <a:lnTo>
                    <a:pt x="314198" y="231521"/>
                  </a:lnTo>
                  <a:lnTo>
                    <a:pt x="235966" y="153416"/>
                  </a:lnTo>
                  <a:lnTo>
                    <a:pt x="0" y="388874"/>
                  </a:lnTo>
                  <a:lnTo>
                    <a:pt x="54737" y="443484"/>
                  </a:lnTo>
                  <a:lnTo>
                    <a:pt x="235966" y="262763"/>
                  </a:lnTo>
                  <a:lnTo>
                    <a:pt x="314198" y="340741"/>
                  </a:lnTo>
                  <a:lnTo>
                    <a:pt x="444500" y="210693"/>
                  </a:lnTo>
                  <a:lnTo>
                    <a:pt x="522732" y="288671"/>
                  </a:lnTo>
                  <a:lnTo>
                    <a:pt x="680466" y="131318"/>
                  </a:lnTo>
                  <a:lnTo>
                    <a:pt x="757427" y="208026"/>
                  </a:lnTo>
                  <a:lnTo>
                    <a:pt x="757427" y="0"/>
                  </a:lnTo>
                  <a:close/>
                </a:path>
              </a:pathLst>
            </a:custGeom>
            <a:grpFill/>
          </p:spPr>
          <p:txBody>
            <a:bodyPr wrap="square" lIns="0" tIns="0" rIns="0" bIns="0" rtlCol="0"/>
            <a:lstStyle/>
            <a:p>
              <a:endParaRPr/>
            </a:p>
          </p:txBody>
        </p:sp>
      </p:grpSp>
      <p:sp>
        <p:nvSpPr>
          <p:cNvPr id="50" name="Oval 49"/>
          <p:cNvSpPr/>
          <p:nvPr/>
        </p:nvSpPr>
        <p:spPr>
          <a:xfrm>
            <a:off x="2079751" y="4921011"/>
            <a:ext cx="100209" cy="10020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087108" y="5163965"/>
            <a:ext cx="100209" cy="10020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902866" y="5063756"/>
            <a:ext cx="100209" cy="10020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848798" y="5235147"/>
            <a:ext cx="100209" cy="10020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2254371" y="4859810"/>
            <a:ext cx="100209" cy="10020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431429" y="4863662"/>
            <a:ext cx="100209" cy="10020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2425882" y="4678377"/>
            <a:ext cx="100209" cy="10020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bject 27"/>
          <p:cNvSpPr txBox="1"/>
          <p:nvPr/>
        </p:nvSpPr>
        <p:spPr>
          <a:xfrm>
            <a:off x="11144757" y="6530508"/>
            <a:ext cx="867410" cy="239809"/>
          </a:xfrm>
          <a:prstGeom prst="rect">
            <a:avLst/>
          </a:prstGeom>
        </p:spPr>
        <p:txBody>
          <a:bodyPr vert="horz" wrap="square" lIns="0" tIns="8890" rIns="0" bIns="0" rtlCol="0">
            <a:spAutoFit/>
          </a:bodyPr>
          <a:lstStyle/>
          <a:p>
            <a:pPr marL="12700">
              <a:lnSpc>
                <a:spcPct val="100000"/>
              </a:lnSpc>
              <a:spcBef>
                <a:spcPts val="70"/>
              </a:spcBef>
            </a:pPr>
            <a:r>
              <a:rPr sz="1500" u="sng" spc="-104" baseline="2777" dirty="0">
                <a:solidFill>
                  <a:srgbClr val="00929B"/>
                </a:solidFill>
                <a:uFill>
                  <a:solidFill>
                    <a:srgbClr val="00929B"/>
                  </a:solidFill>
                </a:uFill>
                <a:latin typeface="Microsoft Sans Serif"/>
                <a:cs typeface="Microsoft Sans Serif"/>
                <a:hlinkClick r:id="rId3"/>
              </a:rPr>
              <a:t>G</a:t>
            </a:r>
            <a:r>
              <a:rPr sz="1500" u="sng" spc="-15" baseline="2777" dirty="0">
                <a:solidFill>
                  <a:srgbClr val="00929B"/>
                </a:solidFill>
                <a:uFill>
                  <a:solidFill>
                    <a:srgbClr val="00929B"/>
                  </a:solidFill>
                </a:uFill>
                <a:latin typeface="Microsoft Sans Serif"/>
                <a:cs typeface="Microsoft Sans Serif"/>
                <a:hlinkClick r:id="rId3"/>
              </a:rPr>
              <a:t>i</a:t>
            </a:r>
            <a:r>
              <a:rPr sz="1500" u="sng" spc="172" baseline="2777" dirty="0">
                <a:solidFill>
                  <a:srgbClr val="00929B"/>
                </a:solidFill>
                <a:uFill>
                  <a:solidFill>
                    <a:srgbClr val="00929B"/>
                  </a:solidFill>
                </a:uFill>
                <a:latin typeface="Microsoft Sans Serif"/>
                <a:cs typeface="Microsoft Sans Serif"/>
                <a:hlinkClick r:id="rId3"/>
              </a:rPr>
              <a:t>t</a:t>
            </a:r>
            <a:r>
              <a:rPr sz="1500" u="sng" spc="-22" baseline="2777" dirty="0">
                <a:solidFill>
                  <a:srgbClr val="00929B"/>
                </a:solidFill>
                <a:uFill>
                  <a:solidFill>
                    <a:srgbClr val="00929B"/>
                  </a:solidFill>
                </a:uFill>
                <a:latin typeface="Microsoft Sans Serif"/>
                <a:cs typeface="Microsoft Sans Serif"/>
                <a:hlinkClick r:id="rId3"/>
              </a:rPr>
              <a:t>H</a:t>
            </a:r>
            <a:r>
              <a:rPr sz="1500" u="sng" spc="22" baseline="2777" dirty="0">
                <a:solidFill>
                  <a:srgbClr val="00929B"/>
                </a:solidFill>
                <a:uFill>
                  <a:solidFill>
                    <a:srgbClr val="00929B"/>
                  </a:solidFill>
                </a:uFill>
                <a:latin typeface="Microsoft Sans Serif"/>
                <a:cs typeface="Microsoft Sans Serif"/>
                <a:hlinkClick r:id="rId3"/>
              </a:rPr>
              <a:t>u</a:t>
            </a:r>
            <a:r>
              <a:rPr sz="1500" u="sng" spc="44" baseline="2777" dirty="0">
                <a:solidFill>
                  <a:srgbClr val="00929B"/>
                </a:solidFill>
                <a:uFill>
                  <a:solidFill>
                    <a:srgbClr val="00929B"/>
                  </a:solidFill>
                </a:uFill>
                <a:latin typeface="Microsoft Sans Serif"/>
                <a:cs typeface="Microsoft Sans Serif"/>
                <a:hlinkClick r:id="rId3"/>
              </a:rPr>
              <a:t>b</a:t>
            </a:r>
            <a:r>
              <a:rPr sz="1500" u="sng" spc="-97" baseline="2777" dirty="0">
                <a:solidFill>
                  <a:srgbClr val="00929B"/>
                </a:solidFill>
                <a:uFill>
                  <a:solidFill>
                    <a:srgbClr val="00929B"/>
                  </a:solidFill>
                </a:uFill>
                <a:latin typeface="Microsoft Sans Serif"/>
                <a:cs typeface="Microsoft Sans Serif"/>
                <a:hlinkClick r:id="rId3"/>
              </a:rPr>
              <a:t> </a:t>
            </a:r>
            <a:r>
              <a:rPr sz="1500" u="sng" spc="-22" baseline="2777" dirty="0">
                <a:solidFill>
                  <a:srgbClr val="00929B"/>
                </a:solidFill>
                <a:uFill>
                  <a:solidFill>
                    <a:srgbClr val="00929B"/>
                  </a:solidFill>
                </a:uFill>
                <a:latin typeface="Microsoft Sans Serif"/>
                <a:cs typeface="Microsoft Sans Serif"/>
                <a:hlinkClick r:id="rId3"/>
              </a:rPr>
              <a:t>L</a:t>
            </a:r>
            <a:r>
              <a:rPr sz="1500" u="sng" spc="7" baseline="2777" dirty="0">
                <a:solidFill>
                  <a:srgbClr val="00929B"/>
                </a:solidFill>
                <a:uFill>
                  <a:solidFill>
                    <a:srgbClr val="00929B"/>
                  </a:solidFill>
                </a:uFill>
                <a:latin typeface="Microsoft Sans Serif"/>
                <a:cs typeface="Microsoft Sans Serif"/>
                <a:hlinkClick r:id="rId3"/>
              </a:rPr>
              <a:t>i</a:t>
            </a:r>
            <a:r>
              <a:rPr sz="1500" u="sng" spc="22" baseline="2777" dirty="0">
                <a:solidFill>
                  <a:srgbClr val="00929B"/>
                </a:solidFill>
                <a:uFill>
                  <a:solidFill>
                    <a:srgbClr val="00929B"/>
                  </a:solidFill>
                </a:uFill>
                <a:latin typeface="Microsoft Sans Serif"/>
                <a:cs typeface="Microsoft Sans Serif"/>
                <a:hlinkClick r:id="rId3"/>
              </a:rPr>
              <a:t>nk</a:t>
            </a:r>
            <a:r>
              <a:rPr sz="1500" spc="-44" baseline="2777" dirty="0">
                <a:solidFill>
                  <a:srgbClr val="00929B"/>
                </a:solidFill>
                <a:latin typeface="Microsoft Sans Serif"/>
                <a:cs typeface="Microsoft Sans Serif"/>
                <a:hlinkClick r:id="rId3"/>
              </a:rPr>
              <a:t> </a:t>
            </a:r>
            <a:endParaRPr sz="800" dirty="0">
              <a:latin typeface="Microsoft Sans Serif"/>
              <a:cs typeface="Microsoft Sans Serif"/>
            </a:endParaRPr>
          </a:p>
        </p:txBody>
      </p:sp>
    </p:spTree>
    <p:extLst>
      <p:ext uri="{BB962C8B-B14F-4D97-AF65-F5344CB8AC3E}">
        <p14:creationId xmlns:p14="http://schemas.microsoft.com/office/powerpoint/2010/main" val="3593369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699133"/>
            <a:ext cx="8206800" cy="738623"/>
          </a:xfrm>
          <a:prstGeom prst="rect">
            <a:avLst/>
          </a:prstGeom>
          <a:noFill/>
          <a:ln>
            <a:noFill/>
          </a:ln>
        </p:spPr>
        <p:txBody>
          <a:bodyPr spcFirstLastPara="1" wrap="square" lIns="0" tIns="121900" rIns="121900" bIns="121900" anchor="t" anchorCtr="0">
            <a:spAutoFit/>
          </a:bodyPr>
          <a:lstStyle/>
          <a:p>
            <a:r>
              <a:rPr lang="en" sz="3200" dirty="0" smtClean="0">
                <a:solidFill>
                  <a:srgbClr val="5F6368"/>
                </a:solidFill>
                <a:latin typeface="Open Sans"/>
                <a:ea typeface="Open Sans"/>
                <a:cs typeface="Open Sans"/>
                <a:sym typeface="Open Sans"/>
              </a:rPr>
              <a:t>Geospatial Analysis</a:t>
            </a:r>
            <a:endParaRPr sz="3200" dirty="0">
              <a:solidFill>
                <a:srgbClr val="5F6368"/>
              </a:solidFill>
              <a:latin typeface="Open Sans"/>
              <a:ea typeface="Open Sans"/>
              <a:cs typeface="Open Sans"/>
              <a:sym typeface="Open Sans"/>
            </a:endParaRPr>
          </a:p>
        </p:txBody>
      </p:sp>
      <p:sp>
        <p:nvSpPr>
          <p:cNvPr id="32" name="object 3"/>
          <p:cNvSpPr txBox="1"/>
          <p:nvPr/>
        </p:nvSpPr>
        <p:spPr>
          <a:xfrm>
            <a:off x="392074" y="1488951"/>
            <a:ext cx="6360160" cy="2807179"/>
          </a:xfrm>
          <a:prstGeom prst="rect">
            <a:avLst/>
          </a:prstGeom>
        </p:spPr>
        <p:txBody>
          <a:bodyPr vert="horz" wrap="square" lIns="0" tIns="97790" rIns="0" bIns="0" rtlCol="0">
            <a:spAutoFit/>
          </a:bodyPr>
          <a:lstStyle/>
          <a:p>
            <a:pPr marL="190500">
              <a:lnSpc>
                <a:spcPct val="100000"/>
              </a:lnSpc>
              <a:spcBef>
                <a:spcPts val="770"/>
              </a:spcBef>
            </a:pPr>
            <a:r>
              <a:rPr lang="en-US" sz="1600" spc="10"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Using Folium</a:t>
            </a:r>
            <a:r>
              <a:rPr lang="en-GB" sz="1600" spc="25"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a:t>
            </a:r>
            <a:endParaRPr sz="16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marL="299085" marR="5080" indent="-287020">
              <a:lnSpc>
                <a:spcPct val="100000"/>
              </a:lnSpc>
              <a:spcBef>
                <a:spcPts val="595"/>
              </a:spcBef>
              <a:buFont typeface="Arial MT"/>
              <a:buChar char="•"/>
              <a:tabLst>
                <a:tab pos="299085" algn="l"/>
                <a:tab pos="299720" algn="l"/>
              </a:tabLst>
            </a:pPr>
            <a:r>
              <a:rPr lang="en-GB" sz="1400" spc="-5" dirty="0">
                <a:latin typeface="Open Sans" panose="020B0606030504020204" pitchFamily="34" charset="0"/>
                <a:ea typeface="Open Sans" panose="020B0606030504020204" pitchFamily="34" charset="0"/>
                <a:cs typeface="Open Sans" panose="020B0606030504020204" pitchFamily="34" charset="0"/>
              </a:rPr>
              <a:t>C</a:t>
            </a:r>
            <a:r>
              <a:rPr lang="en-GB" sz="1400" spc="-5" dirty="0" smtClean="0">
                <a:latin typeface="Open Sans" panose="020B0606030504020204" pitchFamily="34" charset="0"/>
                <a:ea typeface="Open Sans" panose="020B0606030504020204" pitchFamily="34" charset="0"/>
                <a:cs typeface="Open Sans" panose="020B0606030504020204" pitchFamily="34" charset="0"/>
              </a:rPr>
              <a:t>ircles, Markers and </a:t>
            </a:r>
            <a:r>
              <a:rPr lang="en-GB" sz="1400" spc="-5" dirty="0">
                <a:latin typeface="Open Sans" panose="020B0606030504020204" pitchFamily="34" charset="0"/>
                <a:ea typeface="Open Sans" panose="020B0606030504020204" pitchFamily="34" charset="0"/>
                <a:cs typeface="Open Sans" panose="020B0606030504020204" pitchFamily="34" charset="0"/>
              </a:rPr>
              <a:t>lines </a:t>
            </a:r>
            <a:r>
              <a:rPr lang="en-GB" sz="1400" spc="-5" dirty="0" smtClean="0">
                <a:latin typeface="Open Sans" panose="020B0606030504020204" pitchFamily="34" charset="0"/>
                <a:ea typeface="Open Sans" panose="020B0606030504020204" pitchFamily="34" charset="0"/>
                <a:cs typeface="Open Sans" panose="020B0606030504020204" pitchFamily="34" charset="0"/>
              </a:rPr>
              <a:t>were drawn on Folium Maps: </a:t>
            </a:r>
          </a:p>
          <a:p>
            <a:pPr marL="354965" marR="5080" indent="-342900">
              <a:lnSpc>
                <a:spcPct val="100000"/>
              </a:lnSpc>
              <a:spcBef>
                <a:spcPts val="595"/>
              </a:spcBef>
              <a:buFont typeface="+mj-lt"/>
              <a:buAutoNum type="arabicPeriod"/>
              <a:tabLst>
                <a:tab pos="299085" algn="l"/>
                <a:tab pos="299720" algn="l"/>
              </a:tabLst>
            </a:pPr>
            <a:r>
              <a:rPr lang="en-GB" sz="1400" spc="-5" dirty="0" smtClean="0">
                <a:latin typeface="Open Sans" panose="020B0606030504020204" pitchFamily="34" charset="0"/>
                <a:ea typeface="Open Sans" panose="020B0606030504020204" pitchFamily="34" charset="0"/>
                <a:cs typeface="Open Sans" panose="020B0606030504020204" pitchFamily="34" charset="0"/>
              </a:rPr>
              <a:t>Used circles to indicate highlighted areas around specific coordinates, like NASA Johnson Space </a:t>
            </a:r>
            <a:r>
              <a:rPr lang="en-GB" sz="1400" spc="-5" dirty="0" err="1" smtClean="0">
                <a:latin typeface="Open Sans" panose="020B0606030504020204" pitchFamily="34" charset="0"/>
                <a:ea typeface="Open Sans" panose="020B0606030504020204" pitchFamily="34" charset="0"/>
                <a:cs typeface="Open Sans" panose="020B0606030504020204" pitchFamily="34" charset="0"/>
              </a:rPr>
              <a:t>Center</a:t>
            </a:r>
            <a:r>
              <a:rPr lang="en-GB" sz="1400" spc="-5" dirty="0" smtClean="0">
                <a:latin typeface="Open Sans" panose="020B0606030504020204" pitchFamily="34" charset="0"/>
                <a:ea typeface="Open Sans" panose="020B0606030504020204" pitchFamily="34" charset="0"/>
                <a:cs typeface="Open Sans" panose="020B0606030504020204" pitchFamily="34" charset="0"/>
              </a:rPr>
              <a:t>;</a:t>
            </a:r>
            <a:br>
              <a:rPr lang="en-GB" sz="1400" spc="-5" dirty="0" smtClean="0">
                <a:latin typeface="Open Sans" panose="020B0606030504020204" pitchFamily="34" charset="0"/>
                <a:ea typeface="Open Sans" panose="020B0606030504020204" pitchFamily="34" charset="0"/>
                <a:cs typeface="Open Sans" panose="020B0606030504020204" pitchFamily="34" charset="0"/>
              </a:rPr>
            </a:br>
            <a:endParaRPr lang="en-GB" sz="1400" spc="-5" dirty="0" smtClean="0">
              <a:latin typeface="Open Sans" panose="020B0606030504020204" pitchFamily="34" charset="0"/>
              <a:ea typeface="Open Sans" panose="020B0606030504020204" pitchFamily="34" charset="0"/>
              <a:cs typeface="Open Sans" panose="020B0606030504020204" pitchFamily="34" charset="0"/>
            </a:endParaRPr>
          </a:p>
          <a:p>
            <a:pPr marL="354965" marR="5080" indent="-342900">
              <a:lnSpc>
                <a:spcPct val="100000"/>
              </a:lnSpc>
              <a:spcBef>
                <a:spcPts val="595"/>
              </a:spcBef>
              <a:buFont typeface="+mj-lt"/>
              <a:buAutoNum type="arabicPeriod"/>
              <a:tabLst>
                <a:tab pos="299085" algn="l"/>
                <a:tab pos="299720" algn="l"/>
              </a:tabLst>
            </a:pPr>
            <a:r>
              <a:rPr lang="en-GB" sz="1400" spc="-5" dirty="0" smtClean="0">
                <a:latin typeface="Open Sans" panose="020B0606030504020204" pitchFamily="34" charset="0"/>
                <a:ea typeface="Open Sans" panose="020B0606030504020204" pitchFamily="34" charset="0"/>
                <a:cs typeface="Open Sans" panose="020B0606030504020204" pitchFamily="34" charset="0"/>
              </a:rPr>
              <a:t>Added </a:t>
            </a:r>
            <a:r>
              <a:rPr lang="en-GB" sz="1400" spc="-5" dirty="0" err="1">
                <a:latin typeface="Open Sans" panose="020B0606030504020204" pitchFamily="34" charset="0"/>
                <a:ea typeface="Open Sans" panose="020B0606030504020204" pitchFamily="34" charset="0"/>
                <a:cs typeface="Open Sans" panose="020B0606030504020204" pitchFamily="34" charset="0"/>
              </a:rPr>
              <a:t>colored</a:t>
            </a:r>
            <a:r>
              <a:rPr lang="en-GB" sz="1400" spc="-5" dirty="0">
                <a:latin typeface="Open Sans" panose="020B0606030504020204" pitchFamily="34" charset="0"/>
                <a:ea typeface="Open Sans" panose="020B0606030504020204" pitchFamily="34" charset="0"/>
                <a:cs typeface="Open Sans" panose="020B0606030504020204" pitchFamily="34" charset="0"/>
              </a:rPr>
              <a:t> markers of successful (green) and unsuccessful (red) launches at each launch site to show which launch sites have high success rates</a:t>
            </a:r>
            <a:r>
              <a:rPr lang="en-GB" sz="1400" spc="-5" dirty="0" smtClean="0">
                <a:latin typeface="Open Sans" panose="020B0606030504020204" pitchFamily="34" charset="0"/>
                <a:ea typeface="Open Sans" panose="020B0606030504020204" pitchFamily="34" charset="0"/>
                <a:cs typeface="Open Sans" panose="020B0606030504020204" pitchFamily="34" charset="0"/>
              </a:rPr>
              <a:t/>
            </a:r>
            <a:br>
              <a:rPr lang="en-GB" sz="1400" spc="-5" dirty="0" smtClean="0">
                <a:latin typeface="Open Sans" panose="020B0606030504020204" pitchFamily="34" charset="0"/>
                <a:ea typeface="Open Sans" panose="020B0606030504020204" pitchFamily="34" charset="0"/>
                <a:cs typeface="Open Sans" panose="020B0606030504020204" pitchFamily="34" charset="0"/>
              </a:rPr>
            </a:br>
            <a:endParaRPr lang="en-GB" sz="1400" spc="-5" dirty="0" smtClean="0">
              <a:latin typeface="Open Sans" panose="020B0606030504020204" pitchFamily="34" charset="0"/>
              <a:ea typeface="Open Sans" panose="020B0606030504020204" pitchFamily="34" charset="0"/>
              <a:cs typeface="Open Sans" panose="020B0606030504020204" pitchFamily="34" charset="0"/>
            </a:endParaRPr>
          </a:p>
          <a:p>
            <a:pPr marL="354965" marR="5080" indent="-342900">
              <a:spcBef>
                <a:spcPts val="595"/>
              </a:spcBef>
              <a:buFont typeface="+mj-lt"/>
              <a:buAutoNum type="arabicPeriod"/>
              <a:tabLst>
                <a:tab pos="299085" algn="l"/>
                <a:tab pos="299720" algn="l"/>
              </a:tabLst>
            </a:pPr>
            <a:r>
              <a:rPr lang="en-GB" sz="1400" spc="-5" dirty="0" smtClean="0">
                <a:latin typeface="Open Sans" panose="020B0606030504020204" pitchFamily="34" charset="0"/>
                <a:ea typeface="Open Sans" panose="020B0606030504020204" pitchFamily="34" charset="0"/>
                <a:cs typeface="Open Sans" panose="020B0606030504020204" pitchFamily="34" charset="0"/>
              </a:rPr>
              <a:t>Added </a:t>
            </a:r>
            <a:r>
              <a:rPr lang="en-GB" sz="1400" spc="-5" dirty="0">
                <a:latin typeface="Open Sans" panose="020B0606030504020204" pitchFamily="34" charset="0"/>
                <a:ea typeface="Open Sans" panose="020B0606030504020204" pitchFamily="34" charset="0"/>
                <a:cs typeface="Open Sans" panose="020B0606030504020204" pitchFamily="34" charset="0"/>
              </a:rPr>
              <a:t>coloured Lines to show distances between </a:t>
            </a:r>
            <a:r>
              <a:rPr lang="en-GB" sz="1400" spc="-5" dirty="0" smtClean="0">
                <a:latin typeface="Open Sans" panose="020B0606030504020204" pitchFamily="34" charset="0"/>
                <a:ea typeface="Open Sans" panose="020B0606030504020204" pitchFamily="34" charset="0"/>
                <a:cs typeface="Open Sans" panose="020B0606030504020204" pitchFamily="34" charset="0"/>
              </a:rPr>
              <a:t>Launch Site and </a:t>
            </a:r>
            <a:r>
              <a:rPr lang="en-GB" sz="1400" spc="-5" dirty="0">
                <a:latin typeface="Open Sans" panose="020B0606030504020204" pitchFamily="34" charset="0"/>
                <a:ea typeface="Open Sans" panose="020B0606030504020204" pitchFamily="34" charset="0"/>
                <a:cs typeface="Open Sans" panose="020B0606030504020204" pitchFamily="34" charset="0"/>
              </a:rPr>
              <a:t>its proximities like Railway, Highway, Coastline and Closest City.</a:t>
            </a: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3" name="object 8"/>
          <p:cNvPicPr/>
          <p:nvPr/>
        </p:nvPicPr>
        <p:blipFill>
          <a:blip r:embed="rId3" cstate="print"/>
          <a:stretch>
            <a:fillRect/>
          </a:stretch>
        </p:blipFill>
        <p:spPr>
          <a:xfrm>
            <a:off x="9067418" y="1488951"/>
            <a:ext cx="2449830" cy="1773174"/>
          </a:xfrm>
          <a:prstGeom prst="rect">
            <a:avLst/>
          </a:prstGeom>
        </p:spPr>
      </p:pic>
      <p:pic>
        <p:nvPicPr>
          <p:cNvPr id="34" name="object 6"/>
          <p:cNvPicPr/>
          <p:nvPr/>
        </p:nvPicPr>
        <p:blipFill>
          <a:blip r:embed="rId4" cstate="print"/>
          <a:stretch>
            <a:fillRect/>
          </a:stretch>
        </p:blipFill>
        <p:spPr>
          <a:xfrm>
            <a:off x="7602854" y="3503303"/>
            <a:ext cx="3914394" cy="2955798"/>
          </a:xfrm>
          <a:prstGeom prst="rect">
            <a:avLst/>
          </a:prstGeom>
        </p:spPr>
      </p:pic>
      <p:pic>
        <p:nvPicPr>
          <p:cNvPr id="35" name="object 10"/>
          <p:cNvPicPr/>
          <p:nvPr/>
        </p:nvPicPr>
        <p:blipFill>
          <a:blip r:embed="rId5" cstate="print"/>
          <a:stretch>
            <a:fillRect/>
          </a:stretch>
        </p:blipFill>
        <p:spPr>
          <a:xfrm>
            <a:off x="6928787" y="940311"/>
            <a:ext cx="1968246" cy="2321814"/>
          </a:xfrm>
          <a:prstGeom prst="rect">
            <a:avLst/>
          </a:prstGeom>
        </p:spPr>
      </p:pic>
      <p:sp>
        <p:nvSpPr>
          <p:cNvPr id="36" name="object 15"/>
          <p:cNvSpPr/>
          <p:nvPr/>
        </p:nvSpPr>
        <p:spPr>
          <a:xfrm>
            <a:off x="6770989" y="780926"/>
            <a:ext cx="315595" cy="318770"/>
          </a:xfrm>
          <a:custGeom>
            <a:avLst/>
            <a:gdLst/>
            <a:ahLst/>
            <a:cxnLst/>
            <a:rect l="l" t="t" r="r" b="b"/>
            <a:pathLst>
              <a:path w="315595" h="318769">
                <a:moveTo>
                  <a:pt x="157734" y="0"/>
                </a:moveTo>
                <a:lnTo>
                  <a:pt x="107874" y="8113"/>
                </a:lnTo>
                <a:lnTo>
                  <a:pt x="64574" y="30711"/>
                </a:lnTo>
                <a:lnTo>
                  <a:pt x="30431" y="65178"/>
                </a:lnTo>
                <a:lnTo>
                  <a:pt x="8040" y="108898"/>
                </a:lnTo>
                <a:lnTo>
                  <a:pt x="0" y="159258"/>
                </a:lnTo>
                <a:lnTo>
                  <a:pt x="8040" y="209617"/>
                </a:lnTo>
                <a:lnTo>
                  <a:pt x="30431" y="253337"/>
                </a:lnTo>
                <a:lnTo>
                  <a:pt x="64574" y="287804"/>
                </a:lnTo>
                <a:lnTo>
                  <a:pt x="107874" y="310402"/>
                </a:lnTo>
                <a:lnTo>
                  <a:pt x="157734" y="318515"/>
                </a:lnTo>
                <a:lnTo>
                  <a:pt x="207593" y="310402"/>
                </a:lnTo>
                <a:lnTo>
                  <a:pt x="250893" y="287804"/>
                </a:lnTo>
                <a:lnTo>
                  <a:pt x="285036" y="253337"/>
                </a:lnTo>
                <a:lnTo>
                  <a:pt x="307427" y="209617"/>
                </a:lnTo>
                <a:lnTo>
                  <a:pt x="315468" y="159258"/>
                </a:lnTo>
                <a:lnTo>
                  <a:pt x="307427" y="108898"/>
                </a:lnTo>
                <a:lnTo>
                  <a:pt x="285036" y="65178"/>
                </a:lnTo>
                <a:lnTo>
                  <a:pt x="250893" y="30711"/>
                </a:lnTo>
                <a:lnTo>
                  <a:pt x="207593" y="8113"/>
                </a:lnTo>
                <a:lnTo>
                  <a:pt x="157734" y="0"/>
                </a:lnTo>
                <a:close/>
              </a:path>
            </a:pathLst>
          </a:custGeom>
          <a:solidFill>
            <a:schemeClr val="accent6">
              <a:lumMod val="75000"/>
            </a:schemeClr>
          </a:solidFill>
        </p:spPr>
        <p:txBody>
          <a:bodyPr wrap="square" lIns="0" tIns="0" rIns="0" bIns="0" rtlCol="0"/>
          <a:lstStyle/>
          <a:p>
            <a:endParaRPr/>
          </a:p>
        </p:txBody>
      </p:sp>
      <p:sp>
        <p:nvSpPr>
          <p:cNvPr id="37" name="object 15"/>
          <p:cNvSpPr/>
          <p:nvPr/>
        </p:nvSpPr>
        <p:spPr>
          <a:xfrm>
            <a:off x="8996903" y="1425433"/>
            <a:ext cx="315595" cy="318770"/>
          </a:xfrm>
          <a:custGeom>
            <a:avLst/>
            <a:gdLst/>
            <a:ahLst/>
            <a:cxnLst/>
            <a:rect l="l" t="t" r="r" b="b"/>
            <a:pathLst>
              <a:path w="315595" h="318769">
                <a:moveTo>
                  <a:pt x="157734" y="0"/>
                </a:moveTo>
                <a:lnTo>
                  <a:pt x="107874" y="8113"/>
                </a:lnTo>
                <a:lnTo>
                  <a:pt x="64574" y="30711"/>
                </a:lnTo>
                <a:lnTo>
                  <a:pt x="30431" y="65178"/>
                </a:lnTo>
                <a:lnTo>
                  <a:pt x="8040" y="108898"/>
                </a:lnTo>
                <a:lnTo>
                  <a:pt x="0" y="159258"/>
                </a:lnTo>
                <a:lnTo>
                  <a:pt x="8040" y="209617"/>
                </a:lnTo>
                <a:lnTo>
                  <a:pt x="30431" y="253337"/>
                </a:lnTo>
                <a:lnTo>
                  <a:pt x="64574" y="287804"/>
                </a:lnTo>
                <a:lnTo>
                  <a:pt x="107874" y="310402"/>
                </a:lnTo>
                <a:lnTo>
                  <a:pt x="157734" y="318515"/>
                </a:lnTo>
                <a:lnTo>
                  <a:pt x="207593" y="310402"/>
                </a:lnTo>
                <a:lnTo>
                  <a:pt x="250893" y="287804"/>
                </a:lnTo>
                <a:lnTo>
                  <a:pt x="285036" y="253337"/>
                </a:lnTo>
                <a:lnTo>
                  <a:pt x="307427" y="209617"/>
                </a:lnTo>
                <a:lnTo>
                  <a:pt x="315468" y="159258"/>
                </a:lnTo>
                <a:lnTo>
                  <a:pt x="307427" y="108898"/>
                </a:lnTo>
                <a:lnTo>
                  <a:pt x="285036" y="65178"/>
                </a:lnTo>
                <a:lnTo>
                  <a:pt x="250893" y="30711"/>
                </a:lnTo>
                <a:lnTo>
                  <a:pt x="207593" y="8113"/>
                </a:lnTo>
                <a:lnTo>
                  <a:pt x="157734" y="0"/>
                </a:lnTo>
                <a:close/>
              </a:path>
            </a:pathLst>
          </a:custGeom>
          <a:solidFill>
            <a:schemeClr val="accent6">
              <a:lumMod val="75000"/>
            </a:schemeClr>
          </a:solidFill>
        </p:spPr>
        <p:txBody>
          <a:bodyPr wrap="square" lIns="0" tIns="0" rIns="0" bIns="0" rtlCol="0"/>
          <a:lstStyle/>
          <a:p>
            <a:endParaRPr/>
          </a:p>
        </p:txBody>
      </p:sp>
      <p:sp>
        <p:nvSpPr>
          <p:cNvPr id="38" name="object 15"/>
          <p:cNvSpPr/>
          <p:nvPr/>
        </p:nvSpPr>
        <p:spPr>
          <a:xfrm>
            <a:off x="7500425" y="3380494"/>
            <a:ext cx="315595" cy="318770"/>
          </a:xfrm>
          <a:custGeom>
            <a:avLst/>
            <a:gdLst/>
            <a:ahLst/>
            <a:cxnLst/>
            <a:rect l="l" t="t" r="r" b="b"/>
            <a:pathLst>
              <a:path w="315595" h="318769">
                <a:moveTo>
                  <a:pt x="157734" y="0"/>
                </a:moveTo>
                <a:lnTo>
                  <a:pt x="107874" y="8113"/>
                </a:lnTo>
                <a:lnTo>
                  <a:pt x="64574" y="30711"/>
                </a:lnTo>
                <a:lnTo>
                  <a:pt x="30431" y="65178"/>
                </a:lnTo>
                <a:lnTo>
                  <a:pt x="8040" y="108898"/>
                </a:lnTo>
                <a:lnTo>
                  <a:pt x="0" y="159258"/>
                </a:lnTo>
                <a:lnTo>
                  <a:pt x="8040" y="209617"/>
                </a:lnTo>
                <a:lnTo>
                  <a:pt x="30431" y="253337"/>
                </a:lnTo>
                <a:lnTo>
                  <a:pt x="64574" y="287804"/>
                </a:lnTo>
                <a:lnTo>
                  <a:pt x="107874" y="310402"/>
                </a:lnTo>
                <a:lnTo>
                  <a:pt x="157734" y="318515"/>
                </a:lnTo>
                <a:lnTo>
                  <a:pt x="207593" y="310402"/>
                </a:lnTo>
                <a:lnTo>
                  <a:pt x="250893" y="287804"/>
                </a:lnTo>
                <a:lnTo>
                  <a:pt x="285036" y="253337"/>
                </a:lnTo>
                <a:lnTo>
                  <a:pt x="307427" y="209617"/>
                </a:lnTo>
                <a:lnTo>
                  <a:pt x="315468" y="159258"/>
                </a:lnTo>
                <a:lnTo>
                  <a:pt x="307427" y="108898"/>
                </a:lnTo>
                <a:lnTo>
                  <a:pt x="285036" y="65178"/>
                </a:lnTo>
                <a:lnTo>
                  <a:pt x="250893" y="30711"/>
                </a:lnTo>
                <a:lnTo>
                  <a:pt x="207593" y="8113"/>
                </a:lnTo>
                <a:lnTo>
                  <a:pt x="157734" y="0"/>
                </a:lnTo>
                <a:close/>
              </a:path>
            </a:pathLst>
          </a:custGeom>
          <a:solidFill>
            <a:schemeClr val="accent6">
              <a:lumMod val="75000"/>
            </a:schemeClr>
          </a:solidFill>
        </p:spPr>
        <p:txBody>
          <a:bodyPr wrap="square" lIns="0" tIns="0" rIns="0" bIns="0" rtlCol="0"/>
          <a:lstStyle/>
          <a:p>
            <a:endParaRPr/>
          </a:p>
        </p:txBody>
      </p:sp>
      <p:sp>
        <p:nvSpPr>
          <p:cNvPr id="45" name="object 24"/>
          <p:cNvSpPr txBox="1"/>
          <p:nvPr/>
        </p:nvSpPr>
        <p:spPr>
          <a:xfrm>
            <a:off x="9098820" y="1486073"/>
            <a:ext cx="111760" cy="197490"/>
          </a:xfrm>
          <a:prstGeom prst="rect">
            <a:avLst/>
          </a:prstGeom>
        </p:spPr>
        <p:txBody>
          <a:bodyPr vert="horz" wrap="square" lIns="0" tIns="12700" rIns="0" bIns="0" rtlCol="0">
            <a:spAutoFit/>
          </a:bodyPr>
          <a:lstStyle/>
          <a:p>
            <a:pPr marL="12700">
              <a:lnSpc>
                <a:spcPct val="100000"/>
              </a:lnSpc>
              <a:spcBef>
                <a:spcPts val="100"/>
              </a:spcBef>
            </a:pPr>
            <a:r>
              <a:rPr lang="en-GB" sz="1200" spc="5" dirty="0" smtClean="0">
                <a:solidFill>
                  <a:srgbClr val="FFFFFF"/>
                </a:solidFill>
                <a:latin typeface="Microsoft Sans Serif"/>
                <a:cs typeface="Microsoft Sans Serif"/>
              </a:rPr>
              <a:t>2</a:t>
            </a:r>
            <a:endParaRPr sz="1200" dirty="0">
              <a:latin typeface="Microsoft Sans Serif"/>
              <a:cs typeface="Microsoft Sans Serif"/>
            </a:endParaRPr>
          </a:p>
        </p:txBody>
      </p:sp>
      <p:sp>
        <p:nvSpPr>
          <p:cNvPr id="46" name="object 24"/>
          <p:cNvSpPr txBox="1"/>
          <p:nvPr/>
        </p:nvSpPr>
        <p:spPr>
          <a:xfrm>
            <a:off x="6872906" y="829059"/>
            <a:ext cx="111760" cy="197490"/>
          </a:xfrm>
          <a:prstGeom prst="rect">
            <a:avLst/>
          </a:prstGeom>
        </p:spPr>
        <p:txBody>
          <a:bodyPr vert="horz" wrap="square" lIns="0" tIns="12700" rIns="0" bIns="0" rtlCol="0">
            <a:spAutoFit/>
          </a:bodyPr>
          <a:lstStyle/>
          <a:p>
            <a:pPr marL="12700">
              <a:lnSpc>
                <a:spcPct val="100000"/>
              </a:lnSpc>
              <a:spcBef>
                <a:spcPts val="100"/>
              </a:spcBef>
            </a:pPr>
            <a:r>
              <a:rPr lang="en-GB" sz="1200" spc="5" dirty="0" smtClean="0">
                <a:solidFill>
                  <a:srgbClr val="FFFFFF"/>
                </a:solidFill>
                <a:latin typeface="Microsoft Sans Serif"/>
                <a:cs typeface="Microsoft Sans Serif"/>
              </a:rPr>
              <a:t>1</a:t>
            </a:r>
            <a:endParaRPr sz="1200" dirty="0">
              <a:latin typeface="Microsoft Sans Serif"/>
              <a:cs typeface="Microsoft Sans Serif"/>
            </a:endParaRPr>
          </a:p>
        </p:txBody>
      </p:sp>
      <p:sp>
        <p:nvSpPr>
          <p:cNvPr id="47" name="object 24"/>
          <p:cNvSpPr txBox="1"/>
          <p:nvPr/>
        </p:nvSpPr>
        <p:spPr>
          <a:xfrm>
            <a:off x="7602342" y="3441134"/>
            <a:ext cx="111760" cy="197490"/>
          </a:xfrm>
          <a:prstGeom prst="rect">
            <a:avLst/>
          </a:prstGeom>
        </p:spPr>
        <p:txBody>
          <a:bodyPr vert="horz" wrap="square" lIns="0" tIns="12700" rIns="0" bIns="0" rtlCol="0">
            <a:spAutoFit/>
          </a:bodyPr>
          <a:lstStyle/>
          <a:p>
            <a:pPr marL="12700">
              <a:lnSpc>
                <a:spcPct val="100000"/>
              </a:lnSpc>
              <a:spcBef>
                <a:spcPts val="100"/>
              </a:spcBef>
            </a:pPr>
            <a:r>
              <a:rPr lang="en-GB" sz="1200" spc="5" dirty="0" smtClean="0">
                <a:solidFill>
                  <a:srgbClr val="FFFFFF"/>
                </a:solidFill>
                <a:latin typeface="Microsoft Sans Serif"/>
                <a:cs typeface="Microsoft Sans Serif"/>
              </a:rPr>
              <a:t>3</a:t>
            </a:r>
            <a:endParaRPr sz="1200" dirty="0">
              <a:latin typeface="Microsoft Sans Serif"/>
              <a:cs typeface="Microsoft Sans Serif"/>
            </a:endParaRPr>
          </a:p>
        </p:txBody>
      </p:sp>
      <p:sp>
        <p:nvSpPr>
          <p:cNvPr id="49" name="object 27"/>
          <p:cNvSpPr txBox="1"/>
          <p:nvPr/>
        </p:nvSpPr>
        <p:spPr>
          <a:xfrm>
            <a:off x="11144757" y="6530508"/>
            <a:ext cx="867410" cy="239809"/>
          </a:xfrm>
          <a:prstGeom prst="rect">
            <a:avLst/>
          </a:prstGeom>
        </p:spPr>
        <p:txBody>
          <a:bodyPr vert="horz" wrap="square" lIns="0" tIns="8890" rIns="0" bIns="0" rtlCol="0">
            <a:spAutoFit/>
          </a:bodyPr>
          <a:lstStyle/>
          <a:p>
            <a:pPr marL="12700">
              <a:lnSpc>
                <a:spcPct val="100000"/>
              </a:lnSpc>
              <a:spcBef>
                <a:spcPts val="70"/>
              </a:spcBef>
            </a:pPr>
            <a:r>
              <a:rPr sz="1500" u="sng" spc="-104" baseline="2777" dirty="0">
                <a:solidFill>
                  <a:srgbClr val="00929B"/>
                </a:solidFill>
                <a:uFill>
                  <a:solidFill>
                    <a:srgbClr val="00929B"/>
                  </a:solidFill>
                </a:uFill>
                <a:latin typeface="Microsoft Sans Serif"/>
                <a:cs typeface="Microsoft Sans Serif"/>
                <a:hlinkClick r:id="rId6"/>
              </a:rPr>
              <a:t>G</a:t>
            </a:r>
            <a:r>
              <a:rPr sz="1500" u="sng" spc="-15" baseline="2777" dirty="0">
                <a:solidFill>
                  <a:srgbClr val="00929B"/>
                </a:solidFill>
                <a:uFill>
                  <a:solidFill>
                    <a:srgbClr val="00929B"/>
                  </a:solidFill>
                </a:uFill>
                <a:latin typeface="Microsoft Sans Serif"/>
                <a:cs typeface="Microsoft Sans Serif"/>
                <a:hlinkClick r:id="rId6"/>
              </a:rPr>
              <a:t>i</a:t>
            </a:r>
            <a:r>
              <a:rPr sz="1500" u="sng" spc="172" baseline="2777" dirty="0">
                <a:solidFill>
                  <a:srgbClr val="00929B"/>
                </a:solidFill>
                <a:uFill>
                  <a:solidFill>
                    <a:srgbClr val="00929B"/>
                  </a:solidFill>
                </a:uFill>
                <a:latin typeface="Microsoft Sans Serif"/>
                <a:cs typeface="Microsoft Sans Serif"/>
                <a:hlinkClick r:id="rId6"/>
              </a:rPr>
              <a:t>t</a:t>
            </a:r>
            <a:r>
              <a:rPr sz="1500" u="sng" spc="-22" baseline="2777" dirty="0">
                <a:solidFill>
                  <a:srgbClr val="00929B"/>
                </a:solidFill>
                <a:uFill>
                  <a:solidFill>
                    <a:srgbClr val="00929B"/>
                  </a:solidFill>
                </a:uFill>
                <a:latin typeface="Microsoft Sans Serif"/>
                <a:cs typeface="Microsoft Sans Serif"/>
                <a:hlinkClick r:id="rId6"/>
              </a:rPr>
              <a:t>H</a:t>
            </a:r>
            <a:r>
              <a:rPr sz="1500" u="sng" spc="22" baseline="2777" dirty="0">
                <a:solidFill>
                  <a:srgbClr val="00929B"/>
                </a:solidFill>
                <a:uFill>
                  <a:solidFill>
                    <a:srgbClr val="00929B"/>
                  </a:solidFill>
                </a:uFill>
                <a:latin typeface="Microsoft Sans Serif"/>
                <a:cs typeface="Microsoft Sans Serif"/>
                <a:hlinkClick r:id="rId6"/>
              </a:rPr>
              <a:t>u</a:t>
            </a:r>
            <a:r>
              <a:rPr sz="1500" u="sng" spc="44" baseline="2777" dirty="0">
                <a:solidFill>
                  <a:srgbClr val="00929B"/>
                </a:solidFill>
                <a:uFill>
                  <a:solidFill>
                    <a:srgbClr val="00929B"/>
                  </a:solidFill>
                </a:uFill>
                <a:latin typeface="Microsoft Sans Serif"/>
                <a:cs typeface="Microsoft Sans Serif"/>
                <a:hlinkClick r:id="rId6"/>
              </a:rPr>
              <a:t>b</a:t>
            </a:r>
            <a:r>
              <a:rPr sz="1500" u="sng" spc="-97" baseline="2777" dirty="0">
                <a:solidFill>
                  <a:srgbClr val="00929B"/>
                </a:solidFill>
                <a:uFill>
                  <a:solidFill>
                    <a:srgbClr val="00929B"/>
                  </a:solidFill>
                </a:uFill>
                <a:latin typeface="Microsoft Sans Serif"/>
                <a:cs typeface="Microsoft Sans Serif"/>
                <a:hlinkClick r:id="rId6"/>
              </a:rPr>
              <a:t> </a:t>
            </a:r>
            <a:r>
              <a:rPr sz="1500" u="sng" spc="-22" baseline="2777" dirty="0">
                <a:solidFill>
                  <a:srgbClr val="00929B"/>
                </a:solidFill>
                <a:uFill>
                  <a:solidFill>
                    <a:srgbClr val="00929B"/>
                  </a:solidFill>
                </a:uFill>
                <a:latin typeface="Microsoft Sans Serif"/>
                <a:cs typeface="Microsoft Sans Serif"/>
                <a:hlinkClick r:id="rId6"/>
              </a:rPr>
              <a:t>L</a:t>
            </a:r>
            <a:r>
              <a:rPr sz="1500" u="sng" spc="7" baseline="2777" dirty="0">
                <a:solidFill>
                  <a:srgbClr val="00929B"/>
                </a:solidFill>
                <a:uFill>
                  <a:solidFill>
                    <a:srgbClr val="00929B"/>
                  </a:solidFill>
                </a:uFill>
                <a:latin typeface="Microsoft Sans Serif"/>
                <a:cs typeface="Microsoft Sans Serif"/>
                <a:hlinkClick r:id="rId6"/>
              </a:rPr>
              <a:t>i</a:t>
            </a:r>
            <a:r>
              <a:rPr sz="1500" u="sng" spc="22" baseline="2777" dirty="0">
                <a:solidFill>
                  <a:srgbClr val="00929B"/>
                </a:solidFill>
                <a:uFill>
                  <a:solidFill>
                    <a:srgbClr val="00929B"/>
                  </a:solidFill>
                </a:uFill>
                <a:latin typeface="Microsoft Sans Serif"/>
                <a:cs typeface="Microsoft Sans Serif"/>
                <a:hlinkClick r:id="rId6"/>
              </a:rPr>
              <a:t>nk</a:t>
            </a:r>
            <a:r>
              <a:rPr sz="1500" spc="-44" baseline="2777" dirty="0">
                <a:solidFill>
                  <a:srgbClr val="00929B"/>
                </a:solidFill>
                <a:latin typeface="Microsoft Sans Serif"/>
                <a:cs typeface="Microsoft Sans Serif"/>
                <a:hlinkClick r:id="rId6"/>
              </a:rPr>
              <a:t> </a:t>
            </a:r>
            <a:endParaRPr sz="800" dirty="0">
              <a:latin typeface="Microsoft Sans Serif"/>
              <a:cs typeface="Microsoft Sans Serif"/>
            </a:endParaRPr>
          </a:p>
        </p:txBody>
      </p:sp>
    </p:spTree>
    <p:extLst>
      <p:ext uri="{BB962C8B-B14F-4D97-AF65-F5344CB8AC3E}">
        <p14:creationId xmlns:p14="http://schemas.microsoft.com/office/powerpoint/2010/main" val="3343570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699133"/>
            <a:ext cx="8206800" cy="738623"/>
          </a:xfrm>
          <a:prstGeom prst="rect">
            <a:avLst/>
          </a:prstGeom>
          <a:noFill/>
          <a:ln>
            <a:noFill/>
          </a:ln>
        </p:spPr>
        <p:txBody>
          <a:bodyPr spcFirstLastPara="1" wrap="square" lIns="0" tIns="121900" rIns="121900" bIns="121900" anchor="t" anchorCtr="0">
            <a:spAutoFit/>
          </a:bodyPr>
          <a:lstStyle/>
          <a:p>
            <a:r>
              <a:rPr lang="en" sz="3200" dirty="0" smtClean="0">
                <a:solidFill>
                  <a:srgbClr val="5F6368"/>
                </a:solidFill>
                <a:latin typeface="Open Sans"/>
                <a:ea typeface="Open Sans"/>
                <a:cs typeface="Open Sans"/>
                <a:sym typeface="Open Sans"/>
              </a:rPr>
              <a:t>Interactive Dashboard</a:t>
            </a:r>
            <a:endParaRPr sz="3200" dirty="0">
              <a:solidFill>
                <a:srgbClr val="5F6368"/>
              </a:solidFill>
              <a:latin typeface="Open Sans"/>
              <a:ea typeface="Open Sans"/>
              <a:cs typeface="Open Sans"/>
              <a:sym typeface="Open Sans"/>
            </a:endParaRPr>
          </a:p>
        </p:txBody>
      </p:sp>
      <p:sp>
        <p:nvSpPr>
          <p:cNvPr id="32" name="object 3"/>
          <p:cNvSpPr txBox="1"/>
          <p:nvPr/>
        </p:nvSpPr>
        <p:spPr>
          <a:xfrm>
            <a:off x="392074" y="1488951"/>
            <a:ext cx="6360160" cy="2514791"/>
          </a:xfrm>
          <a:prstGeom prst="rect">
            <a:avLst/>
          </a:prstGeom>
        </p:spPr>
        <p:txBody>
          <a:bodyPr vert="horz" wrap="square" lIns="0" tIns="97790" rIns="0" bIns="0" rtlCol="0">
            <a:spAutoFit/>
          </a:bodyPr>
          <a:lstStyle/>
          <a:p>
            <a:pPr marL="190500">
              <a:lnSpc>
                <a:spcPct val="100000"/>
              </a:lnSpc>
              <a:spcBef>
                <a:spcPts val="770"/>
              </a:spcBef>
            </a:pPr>
            <a:r>
              <a:rPr lang="en-US" sz="1600" spc="10"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Using </a:t>
            </a:r>
            <a:r>
              <a:rPr lang="en-US" sz="1600" spc="10" dirty="0" err="1"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Plotly</a:t>
            </a:r>
            <a:r>
              <a:rPr lang="en-US" sz="1600" spc="10"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 Dash</a:t>
            </a:r>
            <a:r>
              <a:rPr lang="en-GB" sz="1600" spc="25"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a:t>
            </a:r>
            <a:endParaRPr sz="16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marL="299085" marR="5080" indent="-287020">
              <a:lnSpc>
                <a:spcPct val="100000"/>
              </a:lnSpc>
              <a:spcBef>
                <a:spcPts val="595"/>
              </a:spcBef>
              <a:buFont typeface="Arial MT"/>
              <a:buChar char="•"/>
              <a:tabLst>
                <a:tab pos="299085" algn="l"/>
                <a:tab pos="299720" algn="l"/>
              </a:tabLst>
            </a:pPr>
            <a:r>
              <a:rPr lang="en-GB" sz="1400" spc="-5" dirty="0">
                <a:latin typeface="Open Sans" panose="020B0606030504020204" pitchFamily="34" charset="0"/>
                <a:ea typeface="Open Sans" panose="020B0606030504020204" pitchFamily="34" charset="0"/>
                <a:cs typeface="Open Sans" panose="020B0606030504020204" pitchFamily="34" charset="0"/>
              </a:rPr>
              <a:t>A dropdown </a:t>
            </a:r>
            <a:r>
              <a:rPr lang="en-GB" sz="1400" spc="-5" dirty="0" smtClean="0">
                <a:latin typeface="Open Sans" panose="020B0606030504020204" pitchFamily="34" charset="0"/>
                <a:ea typeface="Open Sans" panose="020B0606030504020204" pitchFamily="34" charset="0"/>
                <a:cs typeface="Open Sans" panose="020B0606030504020204" pitchFamily="34" charset="0"/>
              </a:rPr>
              <a:t>list was used </a:t>
            </a:r>
            <a:r>
              <a:rPr lang="en-GB" sz="1400" spc="-5" dirty="0">
                <a:latin typeface="Open Sans" panose="020B0606030504020204" pitchFamily="34" charset="0"/>
                <a:ea typeface="Open Sans" panose="020B0606030504020204" pitchFamily="34" charset="0"/>
                <a:cs typeface="Open Sans" panose="020B0606030504020204" pitchFamily="34" charset="0"/>
              </a:rPr>
              <a:t>to enable Launch Site selection, </a:t>
            </a:r>
            <a:r>
              <a:rPr lang="en-GB" sz="1400" spc="-5" dirty="0" smtClean="0">
                <a:latin typeface="Open Sans" panose="020B0606030504020204" pitchFamily="34" charset="0"/>
                <a:ea typeface="Open Sans" panose="020B0606030504020204" pitchFamily="34" charset="0"/>
                <a:cs typeface="Open Sans" panose="020B0606030504020204" pitchFamily="34" charset="0"/>
              </a:rPr>
              <a:t>pie chart for Success </a:t>
            </a:r>
            <a:r>
              <a:rPr lang="en-GB" sz="1400" spc="-5" dirty="0">
                <a:latin typeface="Open Sans" panose="020B0606030504020204" pitchFamily="34" charset="0"/>
                <a:ea typeface="Open Sans" panose="020B0606030504020204" pitchFamily="34" charset="0"/>
                <a:cs typeface="Open Sans" panose="020B0606030504020204" pitchFamily="34" charset="0"/>
              </a:rPr>
              <a:t>Launches </a:t>
            </a:r>
            <a:r>
              <a:rPr lang="en-GB" sz="1400" spc="-5" dirty="0" smtClean="0">
                <a:latin typeface="Open Sans" panose="020B0606030504020204" pitchFamily="34" charset="0"/>
                <a:ea typeface="Open Sans" panose="020B0606030504020204" pitchFamily="34" charset="0"/>
                <a:cs typeface="Open Sans" panose="020B0606030504020204" pitchFamily="34" charset="0"/>
              </a:rPr>
              <a:t>of </a:t>
            </a:r>
            <a:r>
              <a:rPr lang="en-GB" sz="1400" spc="-5" dirty="0">
                <a:latin typeface="Open Sans" panose="020B0606030504020204" pitchFamily="34" charset="0"/>
                <a:ea typeface="Open Sans" panose="020B0606030504020204" pitchFamily="34" charset="0"/>
                <a:cs typeface="Open Sans" panose="020B0606030504020204" pitchFamily="34" charset="0"/>
              </a:rPr>
              <a:t>all sites and </a:t>
            </a:r>
            <a:r>
              <a:rPr lang="en-GB" sz="1400" spc="-5" dirty="0" smtClean="0">
                <a:latin typeface="Open Sans" panose="020B0606030504020204" pitchFamily="34" charset="0"/>
                <a:ea typeface="Open Sans" panose="020B0606030504020204" pitchFamily="34" charset="0"/>
                <a:cs typeface="Open Sans" panose="020B0606030504020204" pitchFamily="34" charset="0"/>
              </a:rPr>
              <a:t>a Slider </a:t>
            </a:r>
            <a:r>
              <a:rPr lang="en-GB" sz="1400" spc="-5" dirty="0">
                <a:latin typeface="Open Sans" panose="020B0606030504020204" pitchFamily="34" charset="0"/>
                <a:ea typeface="Open Sans" panose="020B0606030504020204" pitchFamily="34" charset="0"/>
                <a:cs typeface="Open Sans" panose="020B0606030504020204" pitchFamily="34" charset="0"/>
              </a:rPr>
              <a:t>of Payload Mass Range:</a:t>
            </a:r>
            <a:r>
              <a:rPr lang="en-GB" sz="1400" spc="-5" dirty="0" smtClean="0">
                <a:latin typeface="Open Sans" panose="020B0606030504020204" pitchFamily="34" charset="0"/>
                <a:ea typeface="Open Sans" panose="020B0606030504020204" pitchFamily="34" charset="0"/>
                <a:cs typeface="Open Sans" panose="020B0606030504020204" pitchFamily="34" charset="0"/>
              </a:rPr>
              <a:t/>
            </a:r>
            <a:br>
              <a:rPr lang="en-GB" sz="1400" spc="-5" dirty="0" smtClean="0">
                <a:latin typeface="Open Sans" panose="020B0606030504020204" pitchFamily="34" charset="0"/>
                <a:ea typeface="Open Sans" panose="020B0606030504020204" pitchFamily="34" charset="0"/>
                <a:cs typeface="Open Sans" panose="020B0606030504020204" pitchFamily="34" charset="0"/>
              </a:rPr>
            </a:br>
            <a:endParaRPr lang="en-GB" sz="1400" spc="-5" dirty="0" smtClean="0">
              <a:latin typeface="Open Sans" panose="020B0606030504020204" pitchFamily="34" charset="0"/>
              <a:ea typeface="Open Sans" panose="020B0606030504020204" pitchFamily="34" charset="0"/>
              <a:cs typeface="Open Sans" panose="020B0606030504020204" pitchFamily="34" charset="0"/>
            </a:endParaRPr>
          </a:p>
          <a:p>
            <a:pPr marL="354965" marR="5080" indent="-342900">
              <a:lnSpc>
                <a:spcPct val="100000"/>
              </a:lnSpc>
              <a:spcBef>
                <a:spcPts val="595"/>
              </a:spcBef>
              <a:buFont typeface="+mj-lt"/>
              <a:buAutoNum type="arabicPeriod"/>
              <a:tabLst>
                <a:tab pos="299085" algn="l"/>
                <a:tab pos="299720" algn="l"/>
              </a:tabLst>
            </a:pPr>
            <a:r>
              <a:rPr lang="en-GB" sz="1400" spc="-5" dirty="0">
                <a:latin typeface="Open Sans" panose="020B0606030504020204" pitchFamily="34" charset="0"/>
                <a:ea typeface="Open Sans" panose="020B0606030504020204" pitchFamily="34" charset="0"/>
                <a:cs typeface="Open Sans" panose="020B0606030504020204" pitchFamily="34" charset="0"/>
              </a:rPr>
              <a:t>Added a pie chart to show the total successful launches count for all sites and the Success vs. Failed counts for the site, if a specific Launch Site was selected.</a:t>
            </a:r>
            <a:r>
              <a:rPr lang="en-GB" sz="1400" spc="-5" dirty="0" smtClean="0">
                <a:latin typeface="Open Sans" panose="020B0606030504020204" pitchFamily="34" charset="0"/>
                <a:ea typeface="Open Sans" panose="020B0606030504020204" pitchFamily="34" charset="0"/>
                <a:cs typeface="Open Sans" panose="020B0606030504020204" pitchFamily="34" charset="0"/>
              </a:rPr>
              <a:t/>
            </a:r>
            <a:br>
              <a:rPr lang="en-GB" sz="1400" spc="-5" dirty="0" smtClean="0">
                <a:latin typeface="Open Sans" panose="020B0606030504020204" pitchFamily="34" charset="0"/>
                <a:ea typeface="Open Sans" panose="020B0606030504020204" pitchFamily="34" charset="0"/>
                <a:cs typeface="Open Sans" panose="020B0606030504020204" pitchFamily="34" charset="0"/>
              </a:rPr>
            </a:br>
            <a:endParaRPr lang="en-GB" sz="1400" spc="-5" dirty="0" smtClean="0">
              <a:latin typeface="Open Sans" panose="020B0606030504020204" pitchFamily="34" charset="0"/>
              <a:ea typeface="Open Sans" panose="020B0606030504020204" pitchFamily="34" charset="0"/>
              <a:cs typeface="Open Sans" panose="020B0606030504020204" pitchFamily="34" charset="0"/>
            </a:endParaRPr>
          </a:p>
          <a:p>
            <a:pPr marL="354965" marR="5080" indent="-342900">
              <a:spcBef>
                <a:spcPts val="595"/>
              </a:spcBef>
              <a:buFont typeface="+mj-lt"/>
              <a:buAutoNum type="arabicPeriod"/>
              <a:tabLst>
                <a:tab pos="299085" algn="l"/>
                <a:tab pos="299720" algn="l"/>
              </a:tabLst>
            </a:pPr>
            <a:r>
              <a:rPr lang="en-GB" sz="1400" spc="-5" dirty="0" smtClean="0">
                <a:latin typeface="Open Sans" panose="020B0606030504020204" pitchFamily="34" charset="0"/>
                <a:ea typeface="Open Sans" panose="020B0606030504020204" pitchFamily="34" charset="0"/>
                <a:cs typeface="Open Sans" panose="020B0606030504020204" pitchFamily="34" charset="0"/>
              </a:rPr>
              <a:t>Used Scatter </a:t>
            </a:r>
            <a:r>
              <a:rPr lang="en-GB" sz="1400" spc="-5" dirty="0">
                <a:latin typeface="Open Sans" panose="020B0606030504020204" pitchFamily="34" charset="0"/>
                <a:ea typeface="Open Sans" panose="020B0606030504020204" pitchFamily="34" charset="0"/>
                <a:cs typeface="Open Sans" panose="020B0606030504020204" pitchFamily="34" charset="0"/>
              </a:rPr>
              <a:t>Chart </a:t>
            </a:r>
            <a:r>
              <a:rPr lang="en-GB" sz="1400" spc="-5" dirty="0" smtClean="0">
                <a:latin typeface="Open Sans" panose="020B0606030504020204" pitchFamily="34" charset="0"/>
                <a:ea typeface="Open Sans" panose="020B0606030504020204" pitchFamily="34" charset="0"/>
                <a:cs typeface="Open Sans" panose="020B0606030504020204" pitchFamily="34" charset="0"/>
              </a:rPr>
              <a:t>to show correlation between </a:t>
            </a:r>
            <a:r>
              <a:rPr lang="en-GB" sz="1400" spc="-5" dirty="0">
                <a:latin typeface="Open Sans" panose="020B0606030504020204" pitchFamily="34" charset="0"/>
                <a:ea typeface="Open Sans" panose="020B0606030504020204" pitchFamily="34" charset="0"/>
                <a:cs typeface="Open Sans" panose="020B0606030504020204" pitchFamily="34" charset="0"/>
              </a:rPr>
              <a:t>Payload Mass </a:t>
            </a:r>
            <a:r>
              <a:rPr lang="en-GB" sz="1400" spc="-5" dirty="0" smtClean="0">
                <a:latin typeface="Open Sans" panose="020B0606030504020204" pitchFamily="34" charset="0"/>
                <a:ea typeface="Open Sans" panose="020B0606030504020204" pitchFamily="34" charset="0"/>
                <a:cs typeface="Open Sans" panose="020B0606030504020204" pitchFamily="34" charset="0"/>
              </a:rPr>
              <a:t>and </a:t>
            </a:r>
            <a:r>
              <a:rPr lang="en-GB" sz="1400" spc="-5" dirty="0">
                <a:latin typeface="Open Sans" panose="020B0606030504020204" pitchFamily="34" charset="0"/>
                <a:ea typeface="Open Sans" panose="020B0606030504020204" pitchFamily="34" charset="0"/>
                <a:cs typeface="Open Sans" panose="020B0606030504020204" pitchFamily="34" charset="0"/>
              </a:rPr>
              <a:t>Success Rate </a:t>
            </a:r>
            <a:r>
              <a:rPr lang="en-GB" sz="1400" spc="-5" dirty="0" smtClean="0">
                <a:latin typeface="Open Sans" panose="020B0606030504020204" pitchFamily="34" charset="0"/>
                <a:ea typeface="Open Sans" panose="020B0606030504020204" pitchFamily="34" charset="0"/>
                <a:cs typeface="Open Sans" panose="020B0606030504020204" pitchFamily="34" charset="0"/>
              </a:rPr>
              <a:t>for different Booster Versions.</a:t>
            </a: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49" name="object 27"/>
          <p:cNvSpPr txBox="1"/>
          <p:nvPr/>
        </p:nvSpPr>
        <p:spPr>
          <a:xfrm>
            <a:off x="11144757" y="6530508"/>
            <a:ext cx="867410" cy="239809"/>
          </a:xfrm>
          <a:prstGeom prst="rect">
            <a:avLst/>
          </a:prstGeom>
        </p:spPr>
        <p:txBody>
          <a:bodyPr vert="horz" wrap="square" lIns="0" tIns="8890" rIns="0" bIns="0" rtlCol="0">
            <a:spAutoFit/>
          </a:bodyPr>
          <a:lstStyle/>
          <a:p>
            <a:pPr marL="12700">
              <a:lnSpc>
                <a:spcPct val="100000"/>
              </a:lnSpc>
              <a:spcBef>
                <a:spcPts val="70"/>
              </a:spcBef>
            </a:pPr>
            <a:r>
              <a:rPr sz="1500" u="sng" spc="-104" baseline="2777" dirty="0">
                <a:solidFill>
                  <a:srgbClr val="00929B"/>
                </a:solidFill>
                <a:uFill>
                  <a:solidFill>
                    <a:srgbClr val="00929B"/>
                  </a:solidFill>
                </a:uFill>
                <a:latin typeface="Microsoft Sans Serif"/>
                <a:cs typeface="Microsoft Sans Serif"/>
                <a:hlinkClick r:id="rId3"/>
              </a:rPr>
              <a:t>G</a:t>
            </a:r>
            <a:r>
              <a:rPr sz="1500" u="sng" spc="-15" baseline="2777" dirty="0">
                <a:solidFill>
                  <a:srgbClr val="00929B"/>
                </a:solidFill>
                <a:uFill>
                  <a:solidFill>
                    <a:srgbClr val="00929B"/>
                  </a:solidFill>
                </a:uFill>
                <a:latin typeface="Microsoft Sans Serif"/>
                <a:cs typeface="Microsoft Sans Serif"/>
                <a:hlinkClick r:id="rId3"/>
              </a:rPr>
              <a:t>i</a:t>
            </a:r>
            <a:r>
              <a:rPr sz="1500" u="sng" spc="172" baseline="2777" dirty="0">
                <a:solidFill>
                  <a:srgbClr val="00929B"/>
                </a:solidFill>
                <a:uFill>
                  <a:solidFill>
                    <a:srgbClr val="00929B"/>
                  </a:solidFill>
                </a:uFill>
                <a:latin typeface="Microsoft Sans Serif"/>
                <a:cs typeface="Microsoft Sans Serif"/>
                <a:hlinkClick r:id="rId3"/>
              </a:rPr>
              <a:t>t</a:t>
            </a:r>
            <a:r>
              <a:rPr sz="1500" u="sng" spc="-22" baseline="2777" dirty="0">
                <a:solidFill>
                  <a:srgbClr val="00929B"/>
                </a:solidFill>
                <a:uFill>
                  <a:solidFill>
                    <a:srgbClr val="00929B"/>
                  </a:solidFill>
                </a:uFill>
                <a:latin typeface="Microsoft Sans Serif"/>
                <a:cs typeface="Microsoft Sans Serif"/>
                <a:hlinkClick r:id="rId3"/>
              </a:rPr>
              <a:t>H</a:t>
            </a:r>
            <a:r>
              <a:rPr sz="1500" u="sng" spc="22" baseline="2777" dirty="0">
                <a:solidFill>
                  <a:srgbClr val="00929B"/>
                </a:solidFill>
                <a:uFill>
                  <a:solidFill>
                    <a:srgbClr val="00929B"/>
                  </a:solidFill>
                </a:uFill>
                <a:latin typeface="Microsoft Sans Serif"/>
                <a:cs typeface="Microsoft Sans Serif"/>
                <a:hlinkClick r:id="rId3"/>
              </a:rPr>
              <a:t>u</a:t>
            </a:r>
            <a:r>
              <a:rPr sz="1500" u="sng" spc="44" baseline="2777" dirty="0">
                <a:solidFill>
                  <a:srgbClr val="00929B"/>
                </a:solidFill>
                <a:uFill>
                  <a:solidFill>
                    <a:srgbClr val="00929B"/>
                  </a:solidFill>
                </a:uFill>
                <a:latin typeface="Microsoft Sans Serif"/>
                <a:cs typeface="Microsoft Sans Serif"/>
                <a:hlinkClick r:id="rId3"/>
              </a:rPr>
              <a:t>b</a:t>
            </a:r>
            <a:r>
              <a:rPr sz="1500" u="sng" spc="-97" baseline="2777" dirty="0">
                <a:solidFill>
                  <a:srgbClr val="00929B"/>
                </a:solidFill>
                <a:uFill>
                  <a:solidFill>
                    <a:srgbClr val="00929B"/>
                  </a:solidFill>
                </a:uFill>
                <a:latin typeface="Microsoft Sans Serif"/>
                <a:cs typeface="Microsoft Sans Serif"/>
                <a:hlinkClick r:id="rId3"/>
              </a:rPr>
              <a:t> </a:t>
            </a:r>
            <a:r>
              <a:rPr sz="1500" u="sng" spc="-22" baseline="2777" dirty="0">
                <a:solidFill>
                  <a:srgbClr val="00929B"/>
                </a:solidFill>
                <a:uFill>
                  <a:solidFill>
                    <a:srgbClr val="00929B"/>
                  </a:solidFill>
                </a:uFill>
                <a:latin typeface="Microsoft Sans Serif"/>
                <a:cs typeface="Microsoft Sans Serif"/>
                <a:hlinkClick r:id="rId3"/>
              </a:rPr>
              <a:t>L</a:t>
            </a:r>
            <a:r>
              <a:rPr sz="1500" u="sng" spc="7" baseline="2777" dirty="0">
                <a:solidFill>
                  <a:srgbClr val="00929B"/>
                </a:solidFill>
                <a:uFill>
                  <a:solidFill>
                    <a:srgbClr val="00929B"/>
                  </a:solidFill>
                </a:uFill>
                <a:latin typeface="Microsoft Sans Serif"/>
                <a:cs typeface="Microsoft Sans Serif"/>
                <a:hlinkClick r:id="rId3"/>
              </a:rPr>
              <a:t>i</a:t>
            </a:r>
            <a:r>
              <a:rPr sz="1500" u="sng" spc="22" baseline="2777" dirty="0">
                <a:solidFill>
                  <a:srgbClr val="00929B"/>
                </a:solidFill>
                <a:uFill>
                  <a:solidFill>
                    <a:srgbClr val="00929B"/>
                  </a:solidFill>
                </a:uFill>
                <a:latin typeface="Microsoft Sans Serif"/>
                <a:cs typeface="Microsoft Sans Serif"/>
                <a:hlinkClick r:id="rId3"/>
              </a:rPr>
              <a:t>nk</a:t>
            </a:r>
            <a:r>
              <a:rPr sz="1500" spc="-44" baseline="2777" dirty="0">
                <a:solidFill>
                  <a:srgbClr val="00929B"/>
                </a:solidFill>
                <a:latin typeface="Microsoft Sans Serif"/>
                <a:cs typeface="Microsoft Sans Serif"/>
                <a:hlinkClick r:id="rId3"/>
              </a:rPr>
              <a:t> </a:t>
            </a:r>
            <a:endParaRPr sz="800" dirty="0">
              <a:latin typeface="Microsoft Sans Serif"/>
              <a:cs typeface="Microsoft Sans Serif"/>
            </a:endParaRPr>
          </a:p>
        </p:txBody>
      </p:sp>
      <p:pic>
        <p:nvPicPr>
          <p:cNvPr id="14" name="object 6"/>
          <p:cNvPicPr/>
          <p:nvPr/>
        </p:nvPicPr>
        <p:blipFill>
          <a:blip r:embed="rId4" cstate="print"/>
          <a:stretch>
            <a:fillRect/>
          </a:stretch>
        </p:blipFill>
        <p:spPr>
          <a:xfrm>
            <a:off x="7278443" y="1104156"/>
            <a:ext cx="4300019" cy="2497611"/>
          </a:xfrm>
          <a:prstGeom prst="rect">
            <a:avLst/>
          </a:prstGeom>
        </p:spPr>
      </p:pic>
      <p:pic>
        <p:nvPicPr>
          <p:cNvPr id="16" name="object 3"/>
          <p:cNvPicPr/>
          <p:nvPr/>
        </p:nvPicPr>
        <p:blipFill>
          <a:blip r:embed="rId5" cstate="print"/>
          <a:stretch>
            <a:fillRect/>
          </a:stretch>
        </p:blipFill>
        <p:spPr>
          <a:xfrm>
            <a:off x="7517137" y="3930878"/>
            <a:ext cx="3905608" cy="2162388"/>
          </a:xfrm>
          <a:prstGeom prst="rect">
            <a:avLst/>
          </a:prstGeom>
        </p:spPr>
      </p:pic>
      <p:sp>
        <p:nvSpPr>
          <p:cNvPr id="19" name="object 15"/>
          <p:cNvSpPr/>
          <p:nvPr/>
        </p:nvSpPr>
        <p:spPr>
          <a:xfrm>
            <a:off x="7156998" y="1082560"/>
            <a:ext cx="315595" cy="318770"/>
          </a:xfrm>
          <a:custGeom>
            <a:avLst/>
            <a:gdLst/>
            <a:ahLst/>
            <a:cxnLst/>
            <a:rect l="l" t="t" r="r" b="b"/>
            <a:pathLst>
              <a:path w="315595" h="318769">
                <a:moveTo>
                  <a:pt x="157734" y="0"/>
                </a:moveTo>
                <a:lnTo>
                  <a:pt x="107874" y="8113"/>
                </a:lnTo>
                <a:lnTo>
                  <a:pt x="64574" y="30711"/>
                </a:lnTo>
                <a:lnTo>
                  <a:pt x="30431" y="65178"/>
                </a:lnTo>
                <a:lnTo>
                  <a:pt x="8040" y="108898"/>
                </a:lnTo>
                <a:lnTo>
                  <a:pt x="0" y="159258"/>
                </a:lnTo>
                <a:lnTo>
                  <a:pt x="8040" y="209617"/>
                </a:lnTo>
                <a:lnTo>
                  <a:pt x="30431" y="253337"/>
                </a:lnTo>
                <a:lnTo>
                  <a:pt x="64574" y="287804"/>
                </a:lnTo>
                <a:lnTo>
                  <a:pt x="107874" y="310402"/>
                </a:lnTo>
                <a:lnTo>
                  <a:pt x="157734" y="318515"/>
                </a:lnTo>
                <a:lnTo>
                  <a:pt x="207593" y="310402"/>
                </a:lnTo>
                <a:lnTo>
                  <a:pt x="250893" y="287804"/>
                </a:lnTo>
                <a:lnTo>
                  <a:pt x="285036" y="253337"/>
                </a:lnTo>
                <a:lnTo>
                  <a:pt x="307427" y="209617"/>
                </a:lnTo>
                <a:lnTo>
                  <a:pt x="315468" y="159258"/>
                </a:lnTo>
                <a:lnTo>
                  <a:pt x="307427" y="108898"/>
                </a:lnTo>
                <a:lnTo>
                  <a:pt x="285036" y="65178"/>
                </a:lnTo>
                <a:lnTo>
                  <a:pt x="250893" y="30711"/>
                </a:lnTo>
                <a:lnTo>
                  <a:pt x="207593" y="8113"/>
                </a:lnTo>
                <a:lnTo>
                  <a:pt x="157734" y="0"/>
                </a:lnTo>
                <a:close/>
              </a:path>
            </a:pathLst>
          </a:custGeom>
          <a:solidFill>
            <a:schemeClr val="accent6">
              <a:lumMod val="75000"/>
            </a:schemeClr>
          </a:solidFill>
        </p:spPr>
        <p:txBody>
          <a:bodyPr wrap="square" lIns="0" tIns="0" rIns="0" bIns="0" rtlCol="0"/>
          <a:lstStyle/>
          <a:p>
            <a:endParaRPr/>
          </a:p>
        </p:txBody>
      </p:sp>
      <p:sp>
        <p:nvSpPr>
          <p:cNvPr id="20" name="object 24"/>
          <p:cNvSpPr txBox="1"/>
          <p:nvPr/>
        </p:nvSpPr>
        <p:spPr>
          <a:xfrm>
            <a:off x="7259149" y="1129208"/>
            <a:ext cx="111760" cy="197490"/>
          </a:xfrm>
          <a:prstGeom prst="rect">
            <a:avLst/>
          </a:prstGeom>
        </p:spPr>
        <p:txBody>
          <a:bodyPr vert="horz" wrap="square" lIns="0" tIns="12700" rIns="0" bIns="0" rtlCol="0">
            <a:spAutoFit/>
          </a:bodyPr>
          <a:lstStyle/>
          <a:p>
            <a:pPr marL="12700">
              <a:lnSpc>
                <a:spcPct val="100000"/>
              </a:lnSpc>
              <a:spcBef>
                <a:spcPts val="100"/>
              </a:spcBef>
            </a:pPr>
            <a:r>
              <a:rPr lang="en-GB" sz="1200" spc="5" dirty="0" smtClean="0">
                <a:solidFill>
                  <a:srgbClr val="FFFFFF"/>
                </a:solidFill>
                <a:latin typeface="Microsoft Sans Serif"/>
                <a:cs typeface="Microsoft Sans Serif"/>
              </a:rPr>
              <a:t>1</a:t>
            </a:r>
          </a:p>
        </p:txBody>
      </p:sp>
      <p:sp>
        <p:nvSpPr>
          <p:cNvPr id="21" name="object 15"/>
          <p:cNvSpPr/>
          <p:nvPr/>
        </p:nvSpPr>
        <p:spPr>
          <a:xfrm>
            <a:off x="7383326" y="3847405"/>
            <a:ext cx="315595" cy="318770"/>
          </a:xfrm>
          <a:custGeom>
            <a:avLst/>
            <a:gdLst/>
            <a:ahLst/>
            <a:cxnLst/>
            <a:rect l="l" t="t" r="r" b="b"/>
            <a:pathLst>
              <a:path w="315595" h="318769">
                <a:moveTo>
                  <a:pt x="157734" y="0"/>
                </a:moveTo>
                <a:lnTo>
                  <a:pt x="107874" y="8113"/>
                </a:lnTo>
                <a:lnTo>
                  <a:pt x="64574" y="30711"/>
                </a:lnTo>
                <a:lnTo>
                  <a:pt x="30431" y="65178"/>
                </a:lnTo>
                <a:lnTo>
                  <a:pt x="8040" y="108898"/>
                </a:lnTo>
                <a:lnTo>
                  <a:pt x="0" y="159258"/>
                </a:lnTo>
                <a:lnTo>
                  <a:pt x="8040" y="209617"/>
                </a:lnTo>
                <a:lnTo>
                  <a:pt x="30431" y="253337"/>
                </a:lnTo>
                <a:lnTo>
                  <a:pt x="64574" y="287804"/>
                </a:lnTo>
                <a:lnTo>
                  <a:pt x="107874" y="310402"/>
                </a:lnTo>
                <a:lnTo>
                  <a:pt x="157734" y="318515"/>
                </a:lnTo>
                <a:lnTo>
                  <a:pt x="207593" y="310402"/>
                </a:lnTo>
                <a:lnTo>
                  <a:pt x="250893" y="287804"/>
                </a:lnTo>
                <a:lnTo>
                  <a:pt x="285036" y="253337"/>
                </a:lnTo>
                <a:lnTo>
                  <a:pt x="307427" y="209617"/>
                </a:lnTo>
                <a:lnTo>
                  <a:pt x="315468" y="159258"/>
                </a:lnTo>
                <a:lnTo>
                  <a:pt x="307427" y="108898"/>
                </a:lnTo>
                <a:lnTo>
                  <a:pt x="285036" y="65178"/>
                </a:lnTo>
                <a:lnTo>
                  <a:pt x="250893" y="30711"/>
                </a:lnTo>
                <a:lnTo>
                  <a:pt x="207593" y="8113"/>
                </a:lnTo>
                <a:lnTo>
                  <a:pt x="157734" y="0"/>
                </a:lnTo>
                <a:close/>
              </a:path>
            </a:pathLst>
          </a:custGeom>
          <a:solidFill>
            <a:schemeClr val="accent6">
              <a:lumMod val="75000"/>
            </a:schemeClr>
          </a:solidFill>
        </p:spPr>
        <p:txBody>
          <a:bodyPr wrap="square" lIns="0" tIns="0" rIns="0" bIns="0" rtlCol="0"/>
          <a:lstStyle/>
          <a:p>
            <a:endParaRPr/>
          </a:p>
        </p:txBody>
      </p:sp>
      <p:sp>
        <p:nvSpPr>
          <p:cNvPr id="22" name="object 24"/>
          <p:cNvSpPr txBox="1"/>
          <p:nvPr/>
        </p:nvSpPr>
        <p:spPr>
          <a:xfrm>
            <a:off x="7486595" y="3895049"/>
            <a:ext cx="111760" cy="197490"/>
          </a:xfrm>
          <a:prstGeom prst="rect">
            <a:avLst/>
          </a:prstGeom>
        </p:spPr>
        <p:txBody>
          <a:bodyPr vert="horz" wrap="square" lIns="0" tIns="12700" rIns="0" bIns="0" rtlCol="0">
            <a:spAutoFit/>
          </a:bodyPr>
          <a:lstStyle/>
          <a:p>
            <a:pPr marL="12700">
              <a:lnSpc>
                <a:spcPct val="100000"/>
              </a:lnSpc>
              <a:spcBef>
                <a:spcPts val="100"/>
              </a:spcBef>
            </a:pPr>
            <a:r>
              <a:rPr lang="en-GB" sz="1200" spc="5" dirty="0" smtClean="0">
                <a:solidFill>
                  <a:srgbClr val="FFFFFF"/>
                </a:solidFill>
                <a:latin typeface="Microsoft Sans Serif"/>
                <a:cs typeface="Microsoft Sans Serif"/>
              </a:rPr>
              <a:t>2</a:t>
            </a:r>
          </a:p>
        </p:txBody>
      </p:sp>
    </p:spTree>
    <p:extLst>
      <p:ext uri="{BB962C8B-B14F-4D97-AF65-F5344CB8AC3E}">
        <p14:creationId xmlns:p14="http://schemas.microsoft.com/office/powerpoint/2010/main" val="4081271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699133"/>
            <a:ext cx="8206800" cy="738623"/>
          </a:xfrm>
          <a:prstGeom prst="rect">
            <a:avLst/>
          </a:prstGeom>
          <a:noFill/>
          <a:ln>
            <a:noFill/>
          </a:ln>
        </p:spPr>
        <p:txBody>
          <a:bodyPr spcFirstLastPara="1" wrap="square" lIns="0" tIns="121900" rIns="121900" bIns="121900" anchor="t" anchorCtr="0">
            <a:spAutoFit/>
          </a:bodyPr>
          <a:lstStyle/>
          <a:p>
            <a:r>
              <a:rPr lang="en" sz="3200" dirty="0" smtClean="0">
                <a:solidFill>
                  <a:srgbClr val="5F6368"/>
                </a:solidFill>
                <a:latin typeface="Open Sans"/>
                <a:ea typeface="Open Sans"/>
                <a:cs typeface="Open Sans"/>
                <a:sym typeface="Open Sans"/>
              </a:rPr>
              <a:t>Predictive Analysis</a:t>
            </a:r>
            <a:endParaRPr sz="3200" dirty="0">
              <a:solidFill>
                <a:srgbClr val="5F6368"/>
              </a:solidFill>
              <a:latin typeface="Open Sans"/>
              <a:ea typeface="Open Sans"/>
              <a:cs typeface="Open Sans"/>
              <a:sym typeface="Open Sans"/>
            </a:endParaRPr>
          </a:p>
        </p:txBody>
      </p:sp>
      <p:sp>
        <p:nvSpPr>
          <p:cNvPr id="32" name="object 3"/>
          <p:cNvSpPr txBox="1"/>
          <p:nvPr/>
        </p:nvSpPr>
        <p:spPr>
          <a:xfrm>
            <a:off x="392074" y="1488951"/>
            <a:ext cx="6360160" cy="3607398"/>
          </a:xfrm>
          <a:prstGeom prst="rect">
            <a:avLst/>
          </a:prstGeom>
        </p:spPr>
        <p:txBody>
          <a:bodyPr vert="horz" wrap="square" lIns="0" tIns="97790" rIns="0" bIns="0" rtlCol="0">
            <a:spAutoFit/>
          </a:bodyPr>
          <a:lstStyle/>
          <a:p>
            <a:pPr marL="190500">
              <a:lnSpc>
                <a:spcPct val="100000"/>
              </a:lnSpc>
              <a:spcBef>
                <a:spcPts val="770"/>
              </a:spcBef>
            </a:pPr>
            <a:r>
              <a:rPr lang="en-US" sz="1600" spc="10"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ML Classification Models</a:t>
            </a:r>
            <a:r>
              <a:rPr lang="en-GB" sz="1600" spc="25"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a:t>
            </a:r>
          </a:p>
          <a:p>
            <a:pPr marL="299085" marR="5080" indent="-287020">
              <a:spcBef>
                <a:spcPts val="595"/>
              </a:spcBef>
              <a:buFont typeface="Arial MT"/>
              <a:buChar char="•"/>
              <a:tabLst>
                <a:tab pos="299085" algn="l"/>
                <a:tab pos="299720" algn="l"/>
              </a:tabLst>
            </a:pPr>
            <a:r>
              <a:rPr lang="en-GB" sz="1400" dirty="0" smtClean="0">
                <a:latin typeface="Open Sans" panose="020B0606030504020204" pitchFamily="34" charset="0"/>
                <a:ea typeface="Open Sans" panose="020B0606030504020204" pitchFamily="34" charset="0"/>
                <a:cs typeface="Open Sans" panose="020B0606030504020204" pitchFamily="34" charset="0"/>
              </a:rPr>
              <a:t>The </a:t>
            </a:r>
            <a:r>
              <a:rPr lang="en-GB" sz="1400" dirty="0">
                <a:latin typeface="Open Sans" panose="020B0606030504020204" pitchFamily="34" charset="0"/>
                <a:ea typeface="Open Sans" panose="020B0606030504020204" pitchFamily="34" charset="0"/>
                <a:cs typeface="Open Sans" panose="020B0606030504020204" pitchFamily="34" charset="0"/>
              </a:rPr>
              <a:t>following steps were taking to develop, evaluate, and find the best performing classification model:</a:t>
            </a:r>
          </a:p>
          <a:p>
            <a:pPr marL="354965" marR="5080" indent="-342900">
              <a:spcBef>
                <a:spcPts val="595"/>
              </a:spcBef>
              <a:buFont typeface="+mj-lt"/>
              <a:buAutoNum type="arabicPeriod"/>
              <a:tabLst>
                <a:tab pos="299085" algn="l"/>
                <a:tab pos="299720" algn="l"/>
              </a:tabLst>
            </a:pPr>
            <a:r>
              <a:rPr lang="en-GB" sz="1400" spc="-5" dirty="0">
                <a:latin typeface="Open Sans" panose="020B0606030504020204" pitchFamily="34" charset="0"/>
                <a:ea typeface="Open Sans" panose="020B0606030504020204" pitchFamily="34" charset="0"/>
                <a:cs typeface="Open Sans" panose="020B0606030504020204" pitchFamily="34" charset="0"/>
              </a:rPr>
              <a:t>Standardize the data with </a:t>
            </a:r>
            <a:r>
              <a:rPr lang="en-GB" sz="1400" spc="-5" dirty="0" err="1">
                <a:latin typeface="Open Sans" panose="020B0606030504020204" pitchFamily="34" charset="0"/>
                <a:ea typeface="Open Sans" panose="020B0606030504020204" pitchFamily="34" charset="0"/>
                <a:cs typeface="Open Sans" panose="020B0606030504020204" pitchFamily="34" charset="0"/>
              </a:rPr>
              <a:t>StandardScaler</a:t>
            </a:r>
            <a:r>
              <a:rPr lang="en-GB" sz="1400" spc="-5" dirty="0">
                <a:latin typeface="Open Sans" panose="020B0606030504020204" pitchFamily="34" charset="0"/>
                <a:ea typeface="Open Sans" panose="020B0606030504020204" pitchFamily="34" charset="0"/>
                <a:cs typeface="Open Sans" panose="020B0606030504020204" pitchFamily="34" charset="0"/>
              </a:rPr>
              <a:t>. Fit and transform the data</a:t>
            </a:r>
            <a:r>
              <a:rPr lang="en-GB" sz="1400" spc="-5" dirty="0" smtClean="0">
                <a:latin typeface="Open Sans" panose="020B0606030504020204" pitchFamily="34" charset="0"/>
                <a:ea typeface="Open Sans" panose="020B0606030504020204" pitchFamily="34" charset="0"/>
                <a:cs typeface="Open Sans" panose="020B0606030504020204" pitchFamily="34" charset="0"/>
              </a:rPr>
              <a:t>.</a:t>
            </a:r>
            <a:br>
              <a:rPr lang="en-GB" sz="1400" spc="-5" dirty="0" smtClean="0">
                <a:latin typeface="Open Sans" panose="020B0606030504020204" pitchFamily="34" charset="0"/>
                <a:ea typeface="Open Sans" panose="020B0606030504020204" pitchFamily="34" charset="0"/>
                <a:cs typeface="Open Sans" panose="020B0606030504020204" pitchFamily="34" charset="0"/>
              </a:rPr>
            </a:br>
            <a:endParaRPr lang="en-GB" sz="1400" spc="-5" dirty="0" smtClean="0">
              <a:latin typeface="Open Sans" panose="020B0606030504020204" pitchFamily="34" charset="0"/>
              <a:ea typeface="Open Sans" panose="020B0606030504020204" pitchFamily="34" charset="0"/>
              <a:cs typeface="Open Sans" panose="020B0606030504020204" pitchFamily="34" charset="0"/>
            </a:endParaRPr>
          </a:p>
          <a:p>
            <a:pPr marL="354965" marR="5080" indent="-342900">
              <a:lnSpc>
                <a:spcPct val="100000"/>
              </a:lnSpc>
              <a:spcBef>
                <a:spcPts val="595"/>
              </a:spcBef>
              <a:buFont typeface="+mj-lt"/>
              <a:buAutoNum type="arabicPeriod"/>
              <a:tabLst>
                <a:tab pos="299085" algn="l"/>
                <a:tab pos="299720" algn="l"/>
              </a:tabLst>
            </a:pPr>
            <a:r>
              <a:rPr lang="en-GB" sz="1400" spc="-5" dirty="0">
                <a:latin typeface="Open Sans" panose="020B0606030504020204" pitchFamily="34" charset="0"/>
                <a:ea typeface="Open Sans" panose="020B0606030504020204" pitchFamily="34" charset="0"/>
                <a:cs typeface="Open Sans" panose="020B0606030504020204" pitchFamily="34" charset="0"/>
              </a:rPr>
              <a:t>Split the data using </a:t>
            </a:r>
            <a:r>
              <a:rPr lang="en-GB" sz="1400" spc="-5" dirty="0" err="1" smtClean="0">
                <a:latin typeface="Open Sans" panose="020B0606030504020204" pitchFamily="34" charset="0"/>
                <a:ea typeface="Open Sans" panose="020B0606030504020204" pitchFamily="34" charset="0"/>
                <a:cs typeface="Open Sans" panose="020B0606030504020204" pitchFamily="34" charset="0"/>
              </a:rPr>
              <a:t>train_test_split</a:t>
            </a:r>
            <a:r>
              <a:rPr lang="en-GB" sz="1400" spc="-5" dirty="0" smtClean="0">
                <a:latin typeface="Open Sans" panose="020B0606030504020204" pitchFamily="34" charset="0"/>
                <a:ea typeface="Open Sans" panose="020B0606030504020204" pitchFamily="34" charset="0"/>
                <a:cs typeface="Open Sans" panose="020B0606030504020204" pitchFamily="34" charset="0"/>
              </a:rPr>
              <a:t/>
            </a:r>
            <a:br>
              <a:rPr lang="en-GB" sz="1400" spc="-5" dirty="0" smtClean="0">
                <a:latin typeface="Open Sans" panose="020B0606030504020204" pitchFamily="34" charset="0"/>
                <a:ea typeface="Open Sans" panose="020B0606030504020204" pitchFamily="34" charset="0"/>
                <a:cs typeface="Open Sans" panose="020B0606030504020204" pitchFamily="34" charset="0"/>
              </a:rPr>
            </a:br>
            <a:endParaRPr lang="en-GB" sz="1400" spc="-5" dirty="0" smtClean="0">
              <a:latin typeface="Open Sans" panose="020B0606030504020204" pitchFamily="34" charset="0"/>
              <a:ea typeface="Open Sans" panose="020B0606030504020204" pitchFamily="34" charset="0"/>
              <a:cs typeface="Open Sans" panose="020B0606030504020204" pitchFamily="34" charset="0"/>
            </a:endParaRPr>
          </a:p>
          <a:p>
            <a:pPr marL="354965" marR="5080" indent="-342900">
              <a:lnSpc>
                <a:spcPct val="100000"/>
              </a:lnSpc>
              <a:spcBef>
                <a:spcPts val="595"/>
              </a:spcBef>
              <a:buFont typeface="+mj-lt"/>
              <a:buAutoNum type="arabicPeriod"/>
              <a:tabLst>
                <a:tab pos="299085" algn="l"/>
                <a:tab pos="299720" algn="l"/>
              </a:tabLst>
            </a:pPr>
            <a:r>
              <a:rPr lang="en-GB" sz="1400" spc="-5" dirty="0">
                <a:latin typeface="Open Sans" panose="020B0606030504020204" pitchFamily="34" charset="0"/>
                <a:ea typeface="Open Sans" panose="020B0606030504020204" pitchFamily="34" charset="0"/>
                <a:cs typeface="Open Sans" panose="020B0606030504020204" pitchFamily="34" charset="0"/>
              </a:rPr>
              <a:t>Create a </a:t>
            </a:r>
            <a:r>
              <a:rPr lang="en-GB" sz="1400" spc="-5" dirty="0" err="1">
                <a:latin typeface="Open Sans" panose="020B0606030504020204" pitchFamily="34" charset="0"/>
                <a:ea typeface="Open Sans" panose="020B0606030504020204" pitchFamily="34" charset="0"/>
                <a:cs typeface="Open Sans" panose="020B0606030504020204" pitchFamily="34" charset="0"/>
              </a:rPr>
              <a:t>GridSearchCV</a:t>
            </a:r>
            <a:r>
              <a:rPr lang="en-GB" sz="1400" spc="-5" dirty="0">
                <a:latin typeface="Open Sans" panose="020B0606030504020204" pitchFamily="34" charset="0"/>
                <a:ea typeface="Open Sans" panose="020B0606030504020204" pitchFamily="34" charset="0"/>
                <a:cs typeface="Open Sans" panose="020B0606030504020204" pitchFamily="34" charset="0"/>
              </a:rPr>
              <a:t> object with cv=10 for parameter </a:t>
            </a:r>
            <a:r>
              <a:rPr lang="en-GB" sz="1400" spc="-5" dirty="0" smtClean="0">
                <a:latin typeface="Open Sans" panose="020B0606030504020204" pitchFamily="34" charset="0"/>
                <a:ea typeface="Open Sans" panose="020B0606030504020204" pitchFamily="34" charset="0"/>
                <a:cs typeface="Open Sans" panose="020B0606030504020204" pitchFamily="34" charset="0"/>
              </a:rPr>
              <a:t>optimization</a:t>
            </a:r>
            <a:br>
              <a:rPr lang="en-GB" sz="1400" spc="-5" dirty="0" smtClean="0">
                <a:latin typeface="Open Sans" panose="020B0606030504020204" pitchFamily="34" charset="0"/>
                <a:ea typeface="Open Sans" panose="020B0606030504020204" pitchFamily="34" charset="0"/>
                <a:cs typeface="Open Sans" panose="020B0606030504020204" pitchFamily="34" charset="0"/>
              </a:rPr>
            </a:br>
            <a:endParaRPr lang="en-GB" sz="1400" spc="-5" dirty="0" smtClean="0">
              <a:latin typeface="Open Sans" panose="020B0606030504020204" pitchFamily="34" charset="0"/>
              <a:ea typeface="Open Sans" panose="020B0606030504020204" pitchFamily="34" charset="0"/>
              <a:cs typeface="Open Sans" panose="020B0606030504020204" pitchFamily="34" charset="0"/>
            </a:endParaRPr>
          </a:p>
          <a:p>
            <a:pPr marL="354965" marR="5080" indent="-342900">
              <a:lnSpc>
                <a:spcPct val="100000"/>
              </a:lnSpc>
              <a:spcBef>
                <a:spcPts val="595"/>
              </a:spcBef>
              <a:buFont typeface="+mj-lt"/>
              <a:buAutoNum type="arabicPeriod"/>
              <a:tabLst>
                <a:tab pos="299085" algn="l"/>
                <a:tab pos="299720" algn="l"/>
              </a:tabLst>
            </a:pPr>
            <a:r>
              <a:rPr lang="en-GB" sz="1400" spc="-5" dirty="0">
                <a:latin typeface="Open Sans" panose="020B0606030504020204" pitchFamily="34" charset="0"/>
                <a:ea typeface="Open Sans" panose="020B0606030504020204" pitchFamily="34" charset="0"/>
                <a:cs typeface="Open Sans" panose="020B0606030504020204" pitchFamily="34" charset="0"/>
              </a:rPr>
              <a:t>Apply </a:t>
            </a:r>
            <a:r>
              <a:rPr lang="en-GB" sz="1400" spc="-5" dirty="0" err="1">
                <a:latin typeface="Open Sans" panose="020B0606030504020204" pitchFamily="34" charset="0"/>
                <a:ea typeface="Open Sans" panose="020B0606030504020204" pitchFamily="34" charset="0"/>
                <a:cs typeface="Open Sans" panose="020B0606030504020204" pitchFamily="34" charset="0"/>
              </a:rPr>
              <a:t>GridSearchCV</a:t>
            </a:r>
            <a:r>
              <a:rPr lang="en-GB" sz="1400" spc="-5" dirty="0">
                <a:latin typeface="Open Sans" panose="020B0606030504020204" pitchFamily="34" charset="0"/>
                <a:ea typeface="Open Sans" panose="020B0606030504020204" pitchFamily="34" charset="0"/>
                <a:cs typeface="Open Sans" panose="020B0606030504020204" pitchFamily="34" charset="0"/>
              </a:rPr>
              <a:t> on different algorithms: </a:t>
            </a:r>
            <a:r>
              <a:rPr lang="en-GB" sz="1400" spc="-5" dirty="0" smtClean="0">
                <a:latin typeface="Open Sans" panose="020B0606030504020204" pitchFamily="34" charset="0"/>
                <a:ea typeface="Open Sans" panose="020B0606030504020204" pitchFamily="34" charset="0"/>
                <a:cs typeface="Open Sans" panose="020B0606030504020204" pitchFamily="34" charset="0"/>
              </a:rPr>
              <a:t>logistic regression, </a:t>
            </a:r>
            <a:r>
              <a:rPr lang="en-GB" sz="1400" spc="-5" dirty="0">
                <a:latin typeface="Open Sans" panose="020B0606030504020204" pitchFamily="34" charset="0"/>
                <a:ea typeface="Open Sans" panose="020B0606030504020204" pitchFamily="34" charset="0"/>
                <a:cs typeface="Open Sans" panose="020B0606030504020204" pitchFamily="34" charset="0"/>
              </a:rPr>
              <a:t>support vector </a:t>
            </a:r>
            <a:r>
              <a:rPr lang="en-GB" sz="1400" spc="-5" dirty="0" smtClean="0">
                <a:latin typeface="Open Sans" panose="020B0606030504020204" pitchFamily="34" charset="0"/>
                <a:ea typeface="Open Sans" panose="020B0606030504020204" pitchFamily="34" charset="0"/>
                <a:cs typeface="Open Sans" panose="020B0606030504020204" pitchFamily="34" charset="0"/>
              </a:rPr>
              <a:t>machine, decision tree and KNN</a:t>
            </a:r>
            <a:br>
              <a:rPr lang="en-GB" sz="1400" spc="-5" dirty="0" smtClean="0">
                <a:latin typeface="Open Sans" panose="020B0606030504020204" pitchFamily="34" charset="0"/>
                <a:ea typeface="Open Sans" panose="020B0606030504020204" pitchFamily="34" charset="0"/>
                <a:cs typeface="Open Sans" panose="020B0606030504020204" pitchFamily="34" charset="0"/>
              </a:rPr>
            </a:br>
            <a:endParaRPr lang="en-GB" sz="1400" spc="-5" dirty="0" smtClean="0">
              <a:latin typeface="Open Sans" panose="020B0606030504020204" pitchFamily="34" charset="0"/>
              <a:ea typeface="Open Sans" panose="020B0606030504020204" pitchFamily="34" charset="0"/>
              <a:cs typeface="Open Sans" panose="020B0606030504020204" pitchFamily="34" charset="0"/>
            </a:endParaRPr>
          </a:p>
          <a:p>
            <a:pPr marL="354965" marR="5080" indent="-342900">
              <a:lnSpc>
                <a:spcPct val="100000"/>
              </a:lnSpc>
              <a:spcBef>
                <a:spcPts val="595"/>
              </a:spcBef>
              <a:buFont typeface="+mj-lt"/>
              <a:buAutoNum type="arabicPeriod"/>
              <a:tabLst>
                <a:tab pos="299085" algn="l"/>
                <a:tab pos="299720" algn="l"/>
              </a:tabLst>
            </a:pPr>
            <a:r>
              <a:rPr lang="en-GB" sz="1400" spc="-5" dirty="0" smtClean="0">
                <a:latin typeface="Open Sans" panose="020B0606030504020204" pitchFamily="34" charset="0"/>
                <a:ea typeface="Open Sans" panose="020B0606030504020204" pitchFamily="34" charset="0"/>
                <a:cs typeface="Open Sans" panose="020B0606030504020204" pitchFamily="34" charset="0"/>
              </a:rPr>
              <a:t>Calculates accuracy </a:t>
            </a:r>
            <a:r>
              <a:rPr lang="en-GB" sz="1400" spc="-5" dirty="0">
                <a:latin typeface="Open Sans" panose="020B0606030504020204" pitchFamily="34" charset="0"/>
                <a:ea typeface="Open Sans" panose="020B0606030504020204" pitchFamily="34" charset="0"/>
                <a:cs typeface="Open Sans" panose="020B0606030504020204" pitchFamily="34" charset="0"/>
              </a:rPr>
              <a:t>scores </a:t>
            </a:r>
            <a:r>
              <a:rPr lang="en-GB" sz="1400" spc="-5" dirty="0" smtClean="0">
                <a:latin typeface="Open Sans" panose="020B0606030504020204" pitchFamily="34" charset="0"/>
                <a:ea typeface="Open Sans" panose="020B0606030504020204" pitchFamily="34" charset="0"/>
                <a:cs typeface="Open Sans" panose="020B0606030504020204" pitchFamily="34" charset="0"/>
              </a:rPr>
              <a:t>and compared to Identified </a:t>
            </a:r>
            <a:r>
              <a:rPr lang="en-GB" sz="1400" spc="-5" dirty="0">
                <a:latin typeface="Open Sans" panose="020B0606030504020204" pitchFamily="34" charset="0"/>
                <a:ea typeface="Open Sans" panose="020B0606030504020204" pitchFamily="34" charset="0"/>
                <a:cs typeface="Open Sans" panose="020B0606030504020204" pitchFamily="34" charset="0"/>
              </a:rPr>
              <a:t>the best model </a:t>
            </a:r>
            <a:r>
              <a:rPr lang="en-GB" sz="1400" spc="-5" dirty="0" smtClean="0">
                <a:latin typeface="Open Sans" panose="020B0606030504020204" pitchFamily="34" charset="0"/>
                <a:ea typeface="Open Sans" panose="020B0606030504020204" pitchFamily="34" charset="0"/>
                <a:cs typeface="Open Sans" panose="020B0606030504020204" pitchFamily="34" charset="0"/>
              </a:rPr>
              <a:t>for the project.</a:t>
            </a:r>
          </a:p>
        </p:txBody>
      </p:sp>
      <p:sp>
        <p:nvSpPr>
          <p:cNvPr id="49" name="object 27"/>
          <p:cNvSpPr txBox="1"/>
          <p:nvPr/>
        </p:nvSpPr>
        <p:spPr>
          <a:xfrm>
            <a:off x="11144757" y="6530508"/>
            <a:ext cx="867410" cy="239809"/>
          </a:xfrm>
          <a:prstGeom prst="rect">
            <a:avLst/>
          </a:prstGeom>
        </p:spPr>
        <p:txBody>
          <a:bodyPr vert="horz" wrap="square" lIns="0" tIns="8890" rIns="0" bIns="0" rtlCol="0">
            <a:spAutoFit/>
          </a:bodyPr>
          <a:lstStyle/>
          <a:p>
            <a:pPr marL="12700">
              <a:lnSpc>
                <a:spcPct val="100000"/>
              </a:lnSpc>
              <a:spcBef>
                <a:spcPts val="70"/>
              </a:spcBef>
            </a:pPr>
            <a:r>
              <a:rPr sz="1500" u="sng" spc="-104" baseline="2777" dirty="0">
                <a:solidFill>
                  <a:srgbClr val="00929B"/>
                </a:solidFill>
                <a:uFill>
                  <a:solidFill>
                    <a:srgbClr val="00929B"/>
                  </a:solidFill>
                </a:uFill>
                <a:latin typeface="Microsoft Sans Serif"/>
                <a:cs typeface="Microsoft Sans Serif"/>
                <a:hlinkClick r:id="rId3"/>
              </a:rPr>
              <a:t>G</a:t>
            </a:r>
            <a:r>
              <a:rPr sz="1500" u="sng" spc="-15" baseline="2777" dirty="0">
                <a:solidFill>
                  <a:srgbClr val="00929B"/>
                </a:solidFill>
                <a:uFill>
                  <a:solidFill>
                    <a:srgbClr val="00929B"/>
                  </a:solidFill>
                </a:uFill>
                <a:latin typeface="Microsoft Sans Serif"/>
                <a:cs typeface="Microsoft Sans Serif"/>
                <a:hlinkClick r:id="rId3"/>
              </a:rPr>
              <a:t>i</a:t>
            </a:r>
            <a:r>
              <a:rPr sz="1500" u="sng" spc="172" baseline="2777" dirty="0">
                <a:solidFill>
                  <a:srgbClr val="00929B"/>
                </a:solidFill>
                <a:uFill>
                  <a:solidFill>
                    <a:srgbClr val="00929B"/>
                  </a:solidFill>
                </a:uFill>
                <a:latin typeface="Microsoft Sans Serif"/>
                <a:cs typeface="Microsoft Sans Serif"/>
                <a:hlinkClick r:id="rId3"/>
              </a:rPr>
              <a:t>t</a:t>
            </a:r>
            <a:r>
              <a:rPr sz="1500" u="sng" spc="-22" baseline="2777" dirty="0">
                <a:solidFill>
                  <a:srgbClr val="00929B"/>
                </a:solidFill>
                <a:uFill>
                  <a:solidFill>
                    <a:srgbClr val="00929B"/>
                  </a:solidFill>
                </a:uFill>
                <a:latin typeface="Microsoft Sans Serif"/>
                <a:cs typeface="Microsoft Sans Serif"/>
                <a:hlinkClick r:id="rId3"/>
              </a:rPr>
              <a:t>H</a:t>
            </a:r>
            <a:r>
              <a:rPr sz="1500" u="sng" spc="22" baseline="2777" dirty="0">
                <a:solidFill>
                  <a:srgbClr val="00929B"/>
                </a:solidFill>
                <a:uFill>
                  <a:solidFill>
                    <a:srgbClr val="00929B"/>
                  </a:solidFill>
                </a:uFill>
                <a:latin typeface="Microsoft Sans Serif"/>
                <a:cs typeface="Microsoft Sans Serif"/>
                <a:hlinkClick r:id="rId3"/>
              </a:rPr>
              <a:t>u</a:t>
            </a:r>
            <a:r>
              <a:rPr sz="1500" u="sng" spc="44" baseline="2777" dirty="0">
                <a:solidFill>
                  <a:srgbClr val="00929B"/>
                </a:solidFill>
                <a:uFill>
                  <a:solidFill>
                    <a:srgbClr val="00929B"/>
                  </a:solidFill>
                </a:uFill>
                <a:latin typeface="Microsoft Sans Serif"/>
                <a:cs typeface="Microsoft Sans Serif"/>
                <a:hlinkClick r:id="rId3"/>
              </a:rPr>
              <a:t>b</a:t>
            </a:r>
            <a:r>
              <a:rPr sz="1500" u="sng" spc="-97" baseline="2777" dirty="0">
                <a:solidFill>
                  <a:srgbClr val="00929B"/>
                </a:solidFill>
                <a:uFill>
                  <a:solidFill>
                    <a:srgbClr val="00929B"/>
                  </a:solidFill>
                </a:uFill>
                <a:latin typeface="Microsoft Sans Serif"/>
                <a:cs typeface="Microsoft Sans Serif"/>
                <a:hlinkClick r:id="rId3"/>
              </a:rPr>
              <a:t> </a:t>
            </a:r>
            <a:r>
              <a:rPr sz="1500" u="sng" spc="-22" baseline="2777" dirty="0">
                <a:solidFill>
                  <a:srgbClr val="00929B"/>
                </a:solidFill>
                <a:uFill>
                  <a:solidFill>
                    <a:srgbClr val="00929B"/>
                  </a:solidFill>
                </a:uFill>
                <a:latin typeface="Microsoft Sans Serif"/>
                <a:cs typeface="Microsoft Sans Serif"/>
                <a:hlinkClick r:id="rId3"/>
              </a:rPr>
              <a:t>L</a:t>
            </a:r>
            <a:r>
              <a:rPr sz="1500" u="sng" spc="7" baseline="2777" dirty="0">
                <a:solidFill>
                  <a:srgbClr val="00929B"/>
                </a:solidFill>
                <a:uFill>
                  <a:solidFill>
                    <a:srgbClr val="00929B"/>
                  </a:solidFill>
                </a:uFill>
                <a:latin typeface="Microsoft Sans Serif"/>
                <a:cs typeface="Microsoft Sans Serif"/>
                <a:hlinkClick r:id="rId3"/>
              </a:rPr>
              <a:t>i</a:t>
            </a:r>
            <a:r>
              <a:rPr sz="1500" u="sng" spc="22" baseline="2777" dirty="0">
                <a:solidFill>
                  <a:srgbClr val="00929B"/>
                </a:solidFill>
                <a:uFill>
                  <a:solidFill>
                    <a:srgbClr val="00929B"/>
                  </a:solidFill>
                </a:uFill>
                <a:latin typeface="Microsoft Sans Serif"/>
                <a:cs typeface="Microsoft Sans Serif"/>
                <a:hlinkClick r:id="rId3"/>
              </a:rPr>
              <a:t>nk</a:t>
            </a:r>
            <a:r>
              <a:rPr sz="1500" spc="-44" baseline="2777" dirty="0">
                <a:solidFill>
                  <a:srgbClr val="00929B"/>
                </a:solidFill>
                <a:latin typeface="Microsoft Sans Serif"/>
                <a:cs typeface="Microsoft Sans Serif"/>
                <a:hlinkClick r:id="rId3"/>
              </a:rPr>
              <a:t> </a:t>
            </a:r>
            <a:endParaRPr sz="800" dirty="0">
              <a:latin typeface="Microsoft Sans Serif"/>
              <a:cs typeface="Microsoft Sans Serif"/>
            </a:endParaRPr>
          </a:p>
        </p:txBody>
      </p:sp>
      <p:pic>
        <p:nvPicPr>
          <p:cNvPr id="14" name="object 6"/>
          <p:cNvPicPr/>
          <p:nvPr/>
        </p:nvPicPr>
        <p:blipFill>
          <a:blip r:embed="rId4">
            <a:extLst>
              <a:ext uri="{28A0092B-C50C-407E-A947-70E740481C1C}">
                <a14:useLocalDpi xmlns:a14="http://schemas.microsoft.com/office/drawing/2010/main" val="0"/>
              </a:ext>
            </a:extLst>
          </a:blip>
          <a:stretch>
            <a:fillRect/>
          </a:stretch>
        </p:blipFill>
        <p:spPr>
          <a:xfrm>
            <a:off x="7259149" y="1756773"/>
            <a:ext cx="4300019" cy="2208047"/>
          </a:xfrm>
          <a:prstGeom prst="rect">
            <a:avLst/>
          </a:prstGeom>
        </p:spPr>
      </p:pic>
      <p:sp>
        <p:nvSpPr>
          <p:cNvPr id="20" name="object 24"/>
          <p:cNvSpPr txBox="1"/>
          <p:nvPr/>
        </p:nvSpPr>
        <p:spPr>
          <a:xfrm>
            <a:off x="7259149" y="1129208"/>
            <a:ext cx="111760" cy="197490"/>
          </a:xfrm>
          <a:prstGeom prst="rect">
            <a:avLst/>
          </a:prstGeom>
        </p:spPr>
        <p:txBody>
          <a:bodyPr vert="horz" wrap="square" lIns="0" tIns="12700" rIns="0" bIns="0" rtlCol="0">
            <a:spAutoFit/>
          </a:bodyPr>
          <a:lstStyle/>
          <a:p>
            <a:pPr marL="12700">
              <a:lnSpc>
                <a:spcPct val="100000"/>
              </a:lnSpc>
              <a:spcBef>
                <a:spcPts val="100"/>
              </a:spcBef>
            </a:pPr>
            <a:r>
              <a:rPr lang="en-GB" sz="1200" spc="5" dirty="0" smtClean="0">
                <a:solidFill>
                  <a:srgbClr val="FFFFFF"/>
                </a:solidFill>
                <a:latin typeface="Microsoft Sans Serif"/>
                <a:cs typeface="Microsoft Sans Serif"/>
              </a:rPr>
              <a:t>1</a:t>
            </a:r>
          </a:p>
        </p:txBody>
      </p:sp>
    </p:spTree>
    <p:extLst>
      <p:ext uri="{BB962C8B-B14F-4D97-AF65-F5344CB8AC3E}">
        <p14:creationId xmlns:p14="http://schemas.microsoft.com/office/powerpoint/2010/main" val="2976993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Shape 185"/>
        <p:cNvGrpSpPr/>
        <p:nvPr/>
      </p:nvGrpSpPr>
      <p:grpSpPr>
        <a:xfrm>
          <a:off x="0" y="0"/>
          <a:ext cx="0" cy="0"/>
          <a:chOff x="0" y="0"/>
          <a:chExt cx="0" cy="0"/>
        </a:xfrm>
      </p:grpSpPr>
      <p:sp>
        <p:nvSpPr>
          <p:cNvPr id="186" name="Google Shape;186;p44"/>
          <p:cNvSpPr txBox="1"/>
          <p:nvPr/>
        </p:nvSpPr>
        <p:spPr>
          <a:xfrm>
            <a:off x="-613367" y="2776401"/>
            <a:ext cx="4939200" cy="812490"/>
          </a:xfrm>
          <a:prstGeom prst="rect">
            <a:avLst/>
          </a:prstGeom>
          <a:noFill/>
          <a:ln>
            <a:noFill/>
          </a:ln>
        </p:spPr>
        <p:txBody>
          <a:bodyPr spcFirstLastPara="1" wrap="square" lIns="121900" tIns="121900" rIns="121900" bIns="121900" anchor="t" anchorCtr="0">
            <a:spAutoFit/>
          </a:bodyPr>
          <a:lstStyle/>
          <a:p>
            <a:pPr algn="r">
              <a:lnSpc>
                <a:spcPct val="115000"/>
              </a:lnSpc>
            </a:pPr>
            <a:r>
              <a:rPr lang="en-GB" sz="3200" dirty="0" smtClean="0">
                <a:solidFill>
                  <a:srgbClr val="FFFFFF"/>
                </a:solidFill>
                <a:latin typeface="Open Sans"/>
                <a:ea typeface="Open Sans"/>
                <a:cs typeface="Open Sans"/>
                <a:sym typeface="Open Sans"/>
              </a:rPr>
              <a:t>Results</a:t>
            </a:r>
            <a:endParaRPr sz="3200" dirty="0">
              <a:solidFill>
                <a:srgbClr val="FFFFFF"/>
              </a:solidFill>
              <a:latin typeface="Open Sans"/>
              <a:ea typeface="Open Sans"/>
              <a:cs typeface="Open Sans"/>
              <a:sym typeface="Open Sans"/>
            </a:endParaRPr>
          </a:p>
        </p:txBody>
      </p:sp>
      <p:sp>
        <p:nvSpPr>
          <p:cNvPr id="187" name="Google Shape;187;p44"/>
          <p:cNvSpPr txBox="1"/>
          <p:nvPr/>
        </p:nvSpPr>
        <p:spPr>
          <a:xfrm>
            <a:off x="4949900" y="2228559"/>
            <a:ext cx="5262000" cy="1908174"/>
          </a:xfrm>
          <a:prstGeom prst="rect">
            <a:avLst/>
          </a:prstGeom>
          <a:noFill/>
          <a:ln>
            <a:noFill/>
          </a:ln>
        </p:spPr>
        <p:txBody>
          <a:bodyPr spcFirstLastPara="1" wrap="square" lIns="121900" tIns="121900" rIns="121900" bIns="121900" anchor="t" anchorCtr="0">
            <a:spAutoFit/>
          </a:bodyPr>
          <a:lstStyle/>
          <a:p>
            <a:pPr marL="609585" indent="-423323">
              <a:lnSpc>
                <a:spcPct val="150000"/>
              </a:lnSpc>
              <a:buClr>
                <a:srgbClr val="FFFFFF"/>
              </a:buClr>
              <a:buSzPts val="1400"/>
              <a:buFont typeface="Open Sans"/>
              <a:buChar char="●"/>
            </a:pPr>
            <a:r>
              <a:rPr lang="en-GB" sz="2400" dirty="0" smtClean="0">
                <a:solidFill>
                  <a:srgbClr val="FFFFFF"/>
                </a:solidFill>
                <a:latin typeface="Open Sans"/>
                <a:ea typeface="Open Sans"/>
                <a:cs typeface="Open Sans"/>
                <a:sym typeface="Open Sans"/>
              </a:rPr>
              <a:t>EDA Results</a:t>
            </a:r>
            <a:endParaRPr sz="2400" dirty="0">
              <a:solidFill>
                <a:srgbClr val="FFFFFF"/>
              </a:solidFill>
              <a:latin typeface="Open Sans"/>
              <a:ea typeface="Open Sans"/>
              <a:cs typeface="Open Sans"/>
              <a:sym typeface="Open Sans"/>
            </a:endParaRPr>
          </a:p>
          <a:p>
            <a:pPr marL="609585" indent="-423323">
              <a:lnSpc>
                <a:spcPct val="150000"/>
              </a:lnSpc>
              <a:buClr>
                <a:srgbClr val="FFFFFF"/>
              </a:buClr>
              <a:buSzPts val="1400"/>
              <a:buFont typeface="Open Sans"/>
              <a:buChar char="●"/>
            </a:pPr>
            <a:r>
              <a:rPr lang="en-GB" sz="2400" dirty="0">
                <a:solidFill>
                  <a:srgbClr val="FFFFFF"/>
                </a:solidFill>
                <a:latin typeface="Open Sans"/>
                <a:ea typeface="Open Sans"/>
                <a:cs typeface="Open Sans"/>
                <a:sym typeface="Open Sans"/>
              </a:rPr>
              <a:t>Interactive </a:t>
            </a:r>
            <a:r>
              <a:rPr lang="en-GB" sz="2400" dirty="0" smtClean="0">
                <a:solidFill>
                  <a:srgbClr val="FFFFFF"/>
                </a:solidFill>
                <a:latin typeface="Open Sans"/>
                <a:ea typeface="Open Sans"/>
                <a:cs typeface="Open Sans"/>
                <a:sym typeface="Open Sans"/>
              </a:rPr>
              <a:t>Analytics</a:t>
            </a:r>
          </a:p>
          <a:p>
            <a:pPr marL="609585" indent="-423323">
              <a:lnSpc>
                <a:spcPct val="150000"/>
              </a:lnSpc>
              <a:buClr>
                <a:srgbClr val="FFFFFF"/>
              </a:buClr>
              <a:buSzPts val="1400"/>
              <a:buFont typeface="Open Sans"/>
              <a:buChar char="●"/>
            </a:pPr>
            <a:r>
              <a:rPr lang="en" sz="2400" dirty="0" smtClean="0">
                <a:solidFill>
                  <a:srgbClr val="FFFFFF"/>
                </a:solidFill>
                <a:latin typeface="Open Sans"/>
                <a:ea typeface="Open Sans"/>
                <a:cs typeface="Open Sans"/>
                <a:sym typeface="Open Sans"/>
              </a:rPr>
              <a:t>Predictive Analysis</a:t>
            </a:r>
            <a:endParaRPr sz="2400" dirty="0">
              <a:solidFill>
                <a:srgbClr val="FFFFFF"/>
              </a:solidFill>
              <a:latin typeface="Open Sans"/>
              <a:ea typeface="Open Sans"/>
              <a:cs typeface="Open Sans"/>
              <a:sym typeface="Open Sans"/>
            </a:endParaRPr>
          </a:p>
        </p:txBody>
      </p:sp>
      <p:cxnSp>
        <p:nvCxnSpPr>
          <p:cNvPr id="188" name="Google Shape;188;p44"/>
          <p:cNvCxnSpPr/>
          <p:nvPr/>
        </p:nvCxnSpPr>
        <p:spPr>
          <a:xfrm>
            <a:off x="4613467" y="1376200"/>
            <a:ext cx="48800" cy="4105600"/>
          </a:xfrm>
          <a:prstGeom prst="straightConnector1">
            <a:avLst/>
          </a:prstGeom>
          <a:noFill/>
          <a:ln w="1905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3743633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394333"/>
            <a:ext cx="8206800" cy="1123344"/>
          </a:xfrm>
          <a:prstGeom prst="rect">
            <a:avLst/>
          </a:prstGeom>
          <a:noFill/>
          <a:ln>
            <a:noFill/>
          </a:ln>
        </p:spPr>
        <p:txBody>
          <a:bodyPr spcFirstLastPara="1" wrap="square" lIns="0" tIns="121900" rIns="121900" bIns="121900" anchor="t" anchorCtr="0">
            <a:spAutoFit/>
          </a:bodyPr>
          <a:lstStyle/>
          <a:p>
            <a:r>
              <a:rPr lang="en" sz="2500" dirty="0" smtClean="0">
                <a:solidFill>
                  <a:schemeClr val="bg2">
                    <a:lumMod val="75000"/>
                  </a:schemeClr>
                </a:solidFill>
                <a:latin typeface="Open Sans"/>
                <a:ea typeface="Open Sans"/>
                <a:cs typeface="Open Sans"/>
                <a:sym typeface="Open Sans"/>
              </a:rPr>
              <a:t>EDA Results</a:t>
            </a:r>
          </a:p>
          <a:p>
            <a:r>
              <a:rPr lang="en-GB" sz="3200" dirty="0">
                <a:solidFill>
                  <a:srgbClr val="5F6368"/>
                </a:solidFill>
                <a:latin typeface="Open Sans"/>
                <a:ea typeface="Open Sans"/>
                <a:cs typeface="Open Sans"/>
                <a:sym typeface="Open Sans"/>
              </a:rPr>
              <a:t>Launch Site Vs. Flight </a:t>
            </a:r>
            <a:r>
              <a:rPr lang="en-GB" sz="3200" dirty="0" smtClean="0">
                <a:solidFill>
                  <a:srgbClr val="5F6368"/>
                </a:solidFill>
                <a:latin typeface="Open Sans"/>
                <a:ea typeface="Open Sans"/>
                <a:cs typeface="Open Sans"/>
                <a:sym typeface="Open Sans"/>
              </a:rPr>
              <a:t>Number</a:t>
            </a:r>
            <a:endParaRPr lang="en-GB" sz="3200" dirty="0">
              <a:solidFill>
                <a:srgbClr val="5F6368"/>
              </a:solidFill>
              <a:latin typeface="Open Sans"/>
              <a:ea typeface="Open Sans"/>
              <a:cs typeface="Open Sans"/>
              <a:sym typeface="Open Sans"/>
            </a:endParaRPr>
          </a:p>
        </p:txBody>
      </p:sp>
      <p:sp>
        <p:nvSpPr>
          <p:cNvPr id="3" name="object 3"/>
          <p:cNvSpPr txBox="1"/>
          <p:nvPr/>
        </p:nvSpPr>
        <p:spPr>
          <a:xfrm>
            <a:off x="392075" y="1532231"/>
            <a:ext cx="5820836" cy="3002104"/>
          </a:xfrm>
          <a:prstGeom prst="rect">
            <a:avLst/>
          </a:prstGeom>
        </p:spPr>
        <p:txBody>
          <a:bodyPr vert="horz" wrap="square" lIns="0" tIns="97790" rIns="0" bIns="0" rtlCol="0">
            <a:spAutoFit/>
          </a:bodyPr>
          <a:lstStyle/>
          <a:p>
            <a:pPr marL="190500">
              <a:lnSpc>
                <a:spcPct val="100000"/>
              </a:lnSpc>
              <a:spcBef>
                <a:spcPts val="770"/>
              </a:spcBef>
            </a:pPr>
            <a:r>
              <a:rPr lang="en-GB" spc="10" dirty="0" smtClean="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Scatter </a:t>
            </a:r>
            <a:r>
              <a:rPr lang="en-GB" spc="1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plot of Launch Site vs. Flight </a:t>
            </a:r>
            <a:r>
              <a:rPr lang="en-GB" spc="10" dirty="0" smtClean="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Number</a:t>
            </a:r>
          </a:p>
          <a:p>
            <a:pPr marL="476250" indent="-285750">
              <a:lnSpc>
                <a:spcPct val="100000"/>
              </a:lnSpc>
              <a:spcBef>
                <a:spcPts val="770"/>
              </a:spcBef>
              <a:buFontTx/>
              <a:buChar char="-"/>
            </a:pPr>
            <a:r>
              <a:rPr lang="en-GB" sz="1600" dirty="0" smtClean="0">
                <a:latin typeface="Open Sans" panose="020B0606030504020204" pitchFamily="34" charset="0"/>
                <a:ea typeface="Open Sans" panose="020B0606030504020204" pitchFamily="34" charset="0"/>
                <a:cs typeface="Open Sans" panose="020B0606030504020204" pitchFamily="34" charset="0"/>
              </a:rPr>
              <a:t>Flight numbers less than 30 were generally unsuccessful. Can be seen in sites CCAFS SLC 40 and VAFB SLC 4E.</a:t>
            </a:r>
          </a:p>
          <a:p>
            <a:pPr marL="476250" indent="-285750">
              <a:spcBef>
                <a:spcPts val="770"/>
              </a:spcBef>
              <a:buFontTx/>
              <a:buChar char="-"/>
            </a:pPr>
            <a:r>
              <a:rPr lang="en-GB" sz="1600" dirty="0">
                <a:latin typeface="Open Sans" panose="020B0606030504020204" pitchFamily="34" charset="0"/>
                <a:ea typeface="Open Sans" panose="020B0606030504020204" pitchFamily="34" charset="0"/>
                <a:cs typeface="Open Sans" panose="020B0606030504020204" pitchFamily="34" charset="0"/>
              </a:rPr>
              <a:t>The CCAFS SLC 40 launch site has about half of all launches</a:t>
            </a:r>
            <a:r>
              <a:rPr lang="en-GB" sz="1600" dirty="0" smtClean="0">
                <a:latin typeface="Open Sans" panose="020B0606030504020204" pitchFamily="34" charset="0"/>
                <a:ea typeface="Open Sans" panose="020B0606030504020204" pitchFamily="34" charset="0"/>
                <a:cs typeface="Open Sans" panose="020B0606030504020204" pitchFamily="34" charset="0"/>
              </a:rPr>
              <a:t>.</a:t>
            </a:r>
          </a:p>
          <a:p>
            <a:pPr marL="476250" indent="-285750">
              <a:lnSpc>
                <a:spcPct val="100000"/>
              </a:lnSpc>
              <a:spcBef>
                <a:spcPts val="770"/>
              </a:spcBef>
              <a:buFontTx/>
              <a:buChar char="-"/>
            </a:pPr>
            <a:r>
              <a:rPr lang="en-GB" sz="1600" dirty="0">
                <a:latin typeface="Open Sans" panose="020B0606030504020204" pitchFamily="34" charset="0"/>
                <a:ea typeface="Open Sans" panose="020B0606030504020204" pitchFamily="34" charset="0"/>
                <a:cs typeface="Open Sans" panose="020B0606030504020204" pitchFamily="34" charset="0"/>
              </a:rPr>
              <a:t>VAFB SLC 4E and KSC LC 39A </a:t>
            </a:r>
            <a:r>
              <a:rPr lang="en-GB" sz="1600" dirty="0" smtClean="0">
                <a:latin typeface="Open Sans" panose="020B0606030504020204" pitchFamily="34" charset="0"/>
                <a:ea typeface="Open Sans" panose="020B0606030504020204" pitchFamily="34" charset="0"/>
                <a:cs typeface="Open Sans" panose="020B0606030504020204" pitchFamily="34" charset="0"/>
              </a:rPr>
              <a:t>are the sites that have </a:t>
            </a:r>
            <a:r>
              <a:rPr lang="en-GB" sz="1600" dirty="0">
                <a:latin typeface="Open Sans" panose="020B0606030504020204" pitchFamily="34" charset="0"/>
                <a:ea typeface="Open Sans" panose="020B0606030504020204" pitchFamily="34" charset="0"/>
                <a:cs typeface="Open Sans" panose="020B0606030504020204" pitchFamily="34" charset="0"/>
              </a:rPr>
              <a:t>higher success </a:t>
            </a:r>
            <a:r>
              <a:rPr lang="en-GB" sz="1600" dirty="0" smtClean="0">
                <a:latin typeface="Open Sans" panose="020B0606030504020204" pitchFamily="34" charset="0"/>
                <a:ea typeface="Open Sans" panose="020B0606030504020204" pitchFamily="34" charset="0"/>
                <a:cs typeface="Open Sans" panose="020B0606030504020204" pitchFamily="34" charset="0"/>
              </a:rPr>
              <a:t>rates.</a:t>
            </a:r>
          </a:p>
          <a:p>
            <a:pPr marL="476250" indent="-285750">
              <a:lnSpc>
                <a:spcPct val="100000"/>
              </a:lnSpc>
              <a:spcBef>
                <a:spcPts val="770"/>
              </a:spcBef>
              <a:buFontTx/>
              <a:buChar char="-"/>
            </a:pPr>
            <a:r>
              <a:rPr lang="en-GB" sz="1600" dirty="0">
                <a:latin typeface="Open Sans" panose="020B0606030504020204" pitchFamily="34" charset="0"/>
                <a:ea typeface="Open Sans" panose="020B0606030504020204" pitchFamily="34" charset="0"/>
                <a:cs typeface="Open Sans" panose="020B0606030504020204" pitchFamily="34" charset="0"/>
              </a:rPr>
              <a:t>Above </a:t>
            </a:r>
            <a:r>
              <a:rPr lang="en-GB" sz="1600" dirty="0" smtClean="0">
                <a:latin typeface="Open Sans" panose="020B0606030504020204" pitchFamily="34" charset="0"/>
                <a:ea typeface="Open Sans" panose="020B0606030504020204" pitchFamily="34" charset="0"/>
                <a:cs typeface="Open Sans" panose="020B0606030504020204" pitchFamily="34" charset="0"/>
              </a:rPr>
              <a:t>flight </a:t>
            </a:r>
            <a:r>
              <a:rPr lang="en-GB" sz="1600" dirty="0">
                <a:latin typeface="Open Sans" panose="020B0606030504020204" pitchFamily="34" charset="0"/>
                <a:ea typeface="Open Sans" panose="020B0606030504020204" pitchFamily="34" charset="0"/>
                <a:cs typeface="Open Sans" panose="020B0606030504020204" pitchFamily="34" charset="0"/>
              </a:rPr>
              <a:t>number of 8</a:t>
            </a:r>
            <a:r>
              <a:rPr lang="en-GB" sz="1600" dirty="0" smtClean="0">
                <a:latin typeface="Open Sans" panose="020B0606030504020204" pitchFamily="34" charset="0"/>
                <a:ea typeface="Open Sans" panose="020B0606030504020204" pitchFamily="34" charset="0"/>
                <a:cs typeface="Open Sans" panose="020B0606030504020204" pitchFamily="34" charset="0"/>
              </a:rPr>
              <a:t>0</a:t>
            </a:r>
            <a:r>
              <a:rPr lang="en-GB" sz="1600" dirty="0">
                <a:latin typeface="Open Sans" panose="020B0606030504020204" pitchFamily="34" charset="0"/>
                <a:ea typeface="Open Sans" panose="020B0606030504020204" pitchFamily="34" charset="0"/>
                <a:cs typeface="Open Sans" panose="020B0606030504020204" pitchFamily="34" charset="0"/>
              </a:rPr>
              <a:t>, there </a:t>
            </a:r>
            <a:r>
              <a:rPr lang="en-GB" sz="1600" dirty="0" smtClean="0">
                <a:latin typeface="Open Sans" panose="020B0606030504020204" pitchFamily="34" charset="0"/>
                <a:ea typeface="Open Sans" panose="020B0606030504020204" pitchFamily="34" charset="0"/>
                <a:cs typeface="Open Sans" panose="020B0606030504020204" pitchFamily="34" charset="0"/>
              </a:rPr>
              <a:t>is </a:t>
            </a:r>
            <a:r>
              <a:rPr lang="en-GB" sz="1600" dirty="0">
                <a:latin typeface="Open Sans" panose="020B0606030504020204" pitchFamily="34" charset="0"/>
                <a:ea typeface="Open Sans" panose="020B0606030504020204" pitchFamily="34" charset="0"/>
                <a:cs typeface="Open Sans" panose="020B0606030504020204" pitchFamily="34" charset="0"/>
              </a:rPr>
              <a:t>a</a:t>
            </a:r>
            <a:r>
              <a:rPr lang="en-GB" sz="1600" dirty="0" smtClean="0">
                <a:latin typeface="Open Sans" panose="020B0606030504020204" pitchFamily="34" charset="0"/>
                <a:ea typeface="Open Sans" panose="020B0606030504020204" pitchFamily="34" charset="0"/>
                <a:cs typeface="Open Sans" panose="020B0606030504020204" pitchFamily="34" charset="0"/>
              </a:rPr>
              <a:t> 100% success rate for sites CCAFS SLC 40 and KSC LC 39A.</a:t>
            </a:r>
            <a:endParaRPr lang="en-GB"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object 4"/>
          <p:cNvPicPr/>
          <p:nvPr/>
        </p:nvPicPr>
        <p:blipFill>
          <a:blip r:embed="rId3" cstate="print"/>
          <a:stretch>
            <a:fillRect/>
          </a:stretch>
        </p:blipFill>
        <p:spPr>
          <a:xfrm>
            <a:off x="6411467" y="1402080"/>
            <a:ext cx="5418582" cy="4930902"/>
          </a:xfrm>
          <a:prstGeom prst="rect">
            <a:avLst/>
          </a:prstGeom>
          <a:ln>
            <a:solidFill>
              <a:schemeClr val="accent4">
                <a:lumMod val="75000"/>
              </a:schemeClr>
            </a:solidFill>
          </a:ln>
        </p:spPr>
      </p:pic>
    </p:spTree>
    <p:extLst>
      <p:ext uri="{BB962C8B-B14F-4D97-AF65-F5344CB8AC3E}">
        <p14:creationId xmlns:p14="http://schemas.microsoft.com/office/powerpoint/2010/main" val="1652148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394333"/>
            <a:ext cx="8206800" cy="1123344"/>
          </a:xfrm>
          <a:prstGeom prst="rect">
            <a:avLst/>
          </a:prstGeom>
          <a:noFill/>
          <a:ln>
            <a:noFill/>
          </a:ln>
        </p:spPr>
        <p:txBody>
          <a:bodyPr spcFirstLastPara="1" wrap="square" lIns="0" tIns="121900" rIns="121900" bIns="121900" anchor="t" anchorCtr="0">
            <a:spAutoFit/>
          </a:bodyPr>
          <a:lstStyle/>
          <a:p>
            <a:r>
              <a:rPr lang="en" sz="2500" dirty="0" smtClean="0">
                <a:solidFill>
                  <a:schemeClr val="bg2">
                    <a:lumMod val="75000"/>
                  </a:schemeClr>
                </a:solidFill>
                <a:latin typeface="Open Sans"/>
                <a:ea typeface="Open Sans"/>
                <a:cs typeface="Open Sans"/>
                <a:sym typeface="Open Sans"/>
              </a:rPr>
              <a:t>EDA Results</a:t>
            </a:r>
          </a:p>
          <a:p>
            <a:r>
              <a:rPr lang="en-GB" sz="3200" dirty="0">
                <a:solidFill>
                  <a:srgbClr val="5F6368"/>
                </a:solidFill>
                <a:latin typeface="Open Sans"/>
                <a:ea typeface="Open Sans"/>
                <a:cs typeface="Open Sans"/>
                <a:sym typeface="Open Sans"/>
              </a:rPr>
              <a:t>Launch Site Vs. </a:t>
            </a:r>
            <a:r>
              <a:rPr lang="en-GB" sz="3200" dirty="0" smtClean="0">
                <a:solidFill>
                  <a:srgbClr val="5F6368"/>
                </a:solidFill>
                <a:latin typeface="Open Sans"/>
                <a:ea typeface="Open Sans"/>
                <a:cs typeface="Open Sans"/>
                <a:sym typeface="Open Sans"/>
              </a:rPr>
              <a:t>Payload Mass</a:t>
            </a:r>
            <a:endParaRPr lang="en-GB" sz="3200" dirty="0">
              <a:solidFill>
                <a:srgbClr val="5F6368"/>
              </a:solidFill>
              <a:latin typeface="Open Sans"/>
              <a:ea typeface="Open Sans"/>
              <a:cs typeface="Open Sans"/>
              <a:sym typeface="Open Sans"/>
            </a:endParaRPr>
          </a:p>
        </p:txBody>
      </p:sp>
      <p:sp>
        <p:nvSpPr>
          <p:cNvPr id="3" name="object 3"/>
          <p:cNvSpPr txBox="1"/>
          <p:nvPr/>
        </p:nvSpPr>
        <p:spPr>
          <a:xfrm>
            <a:off x="392075" y="1532231"/>
            <a:ext cx="5592253" cy="2755883"/>
          </a:xfrm>
          <a:prstGeom prst="rect">
            <a:avLst/>
          </a:prstGeom>
        </p:spPr>
        <p:txBody>
          <a:bodyPr vert="horz" wrap="square" lIns="0" tIns="97790" rIns="0" bIns="0" rtlCol="0">
            <a:spAutoFit/>
          </a:bodyPr>
          <a:lstStyle/>
          <a:p>
            <a:pPr marL="190500">
              <a:lnSpc>
                <a:spcPct val="100000"/>
              </a:lnSpc>
              <a:spcBef>
                <a:spcPts val="770"/>
              </a:spcBef>
            </a:pPr>
            <a:r>
              <a:rPr lang="en-GB" spc="10" dirty="0" smtClean="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Scatter </a:t>
            </a:r>
            <a:r>
              <a:rPr lang="en-GB" spc="1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plot of Launch Site vs. </a:t>
            </a:r>
            <a:r>
              <a:rPr lang="en-GB" spc="10" dirty="0" smtClean="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Payload Mass</a:t>
            </a:r>
          </a:p>
          <a:p>
            <a:pPr marL="476250" indent="-285750">
              <a:lnSpc>
                <a:spcPct val="100000"/>
              </a:lnSpc>
              <a:spcBef>
                <a:spcPts val="770"/>
              </a:spcBef>
              <a:buFontTx/>
              <a:buChar char="-"/>
            </a:pPr>
            <a:r>
              <a:rPr lang="en-GB" sz="1600" dirty="0">
                <a:latin typeface="Open Sans" panose="020B0606030504020204" pitchFamily="34" charset="0"/>
                <a:ea typeface="Open Sans" panose="020B0606030504020204" pitchFamily="34" charset="0"/>
                <a:cs typeface="Open Sans" panose="020B0606030504020204" pitchFamily="34" charset="0"/>
              </a:rPr>
              <a:t>KSC LC 39A has a 100% success rate for launches less than 5,500 kg.</a:t>
            </a:r>
            <a:endParaRPr lang="en-GB" sz="1600" dirty="0" smtClean="0">
              <a:latin typeface="Open Sans" panose="020B0606030504020204" pitchFamily="34" charset="0"/>
              <a:ea typeface="Open Sans" panose="020B0606030504020204" pitchFamily="34" charset="0"/>
              <a:cs typeface="Open Sans" panose="020B0606030504020204" pitchFamily="34" charset="0"/>
            </a:endParaRPr>
          </a:p>
          <a:p>
            <a:pPr marL="476250" indent="-285750">
              <a:spcBef>
                <a:spcPts val="770"/>
              </a:spcBef>
              <a:buFontTx/>
              <a:buChar char="-"/>
            </a:pPr>
            <a:r>
              <a:rPr lang="en-GB" sz="1600" dirty="0" smtClean="0">
                <a:latin typeface="Open Sans" panose="020B0606030504020204" pitchFamily="34" charset="0"/>
                <a:ea typeface="Open Sans" panose="020B0606030504020204" pitchFamily="34" charset="0"/>
                <a:cs typeface="Open Sans" panose="020B0606030504020204" pitchFamily="34" charset="0"/>
              </a:rPr>
              <a:t>Most </a:t>
            </a:r>
            <a:r>
              <a:rPr lang="en-GB" sz="1600" dirty="0">
                <a:latin typeface="Open Sans" panose="020B0606030504020204" pitchFamily="34" charset="0"/>
                <a:ea typeface="Open Sans" panose="020B0606030504020204" pitchFamily="34" charset="0"/>
                <a:cs typeface="Open Sans" panose="020B0606030504020204" pitchFamily="34" charset="0"/>
              </a:rPr>
              <a:t>of the launches from CCAFS SLC40 </a:t>
            </a:r>
            <a:r>
              <a:rPr lang="en-GB" sz="1600" dirty="0" smtClean="0">
                <a:latin typeface="Open Sans" panose="020B0606030504020204" pitchFamily="34" charset="0"/>
                <a:ea typeface="Open Sans" panose="020B0606030504020204" pitchFamily="34" charset="0"/>
                <a:cs typeface="Open Sans" panose="020B0606030504020204" pitchFamily="34" charset="0"/>
              </a:rPr>
              <a:t>are of lighter </a:t>
            </a:r>
            <a:r>
              <a:rPr lang="en-GB" sz="1600" dirty="0">
                <a:latin typeface="Open Sans" panose="020B0606030504020204" pitchFamily="34" charset="0"/>
                <a:ea typeface="Open Sans" panose="020B0606030504020204" pitchFamily="34" charset="0"/>
                <a:cs typeface="Open Sans" panose="020B0606030504020204" pitchFamily="34" charset="0"/>
              </a:rPr>
              <a:t>payloads (with some outliers</a:t>
            </a:r>
            <a:r>
              <a:rPr lang="en-GB" sz="1600" dirty="0" smtClean="0">
                <a:latin typeface="Open Sans" panose="020B0606030504020204" pitchFamily="34" charset="0"/>
                <a:ea typeface="Open Sans" panose="020B0606030504020204" pitchFamily="34" charset="0"/>
                <a:cs typeface="Open Sans" panose="020B0606030504020204" pitchFamily="34" charset="0"/>
              </a:rPr>
              <a:t>).</a:t>
            </a:r>
          </a:p>
          <a:p>
            <a:pPr marL="476250" indent="-285750">
              <a:lnSpc>
                <a:spcPct val="100000"/>
              </a:lnSpc>
              <a:spcBef>
                <a:spcPts val="770"/>
              </a:spcBef>
              <a:buFontTx/>
              <a:buChar char="-"/>
            </a:pPr>
            <a:r>
              <a:rPr lang="en-GB" sz="1600" dirty="0">
                <a:latin typeface="Open Sans" panose="020B0606030504020204" pitchFamily="34" charset="0"/>
                <a:ea typeface="Open Sans" panose="020B0606030504020204" pitchFamily="34" charset="0"/>
                <a:cs typeface="Open Sans" panose="020B0606030504020204" pitchFamily="34" charset="0"/>
              </a:rPr>
              <a:t>Most launces with a payload greater than 7,000 kg were </a:t>
            </a:r>
            <a:r>
              <a:rPr lang="en-GB" sz="1600" dirty="0" smtClean="0">
                <a:latin typeface="Open Sans" panose="020B0606030504020204" pitchFamily="34" charset="0"/>
                <a:ea typeface="Open Sans" panose="020B0606030504020204" pitchFamily="34" charset="0"/>
                <a:cs typeface="Open Sans" panose="020B0606030504020204" pitchFamily="34" charset="0"/>
              </a:rPr>
              <a:t>successful.</a:t>
            </a:r>
          </a:p>
          <a:p>
            <a:pPr marL="476250" indent="-285750">
              <a:lnSpc>
                <a:spcPct val="100000"/>
              </a:lnSpc>
              <a:spcBef>
                <a:spcPts val="770"/>
              </a:spcBef>
              <a:buFontTx/>
              <a:buChar char="-"/>
            </a:pPr>
            <a:r>
              <a:rPr lang="en-GB" sz="1600" dirty="0" smtClean="0">
                <a:latin typeface="Open Sans" panose="020B0606030504020204" pitchFamily="34" charset="0"/>
                <a:ea typeface="Open Sans" panose="020B0606030504020204" pitchFamily="34" charset="0"/>
                <a:cs typeface="Open Sans" panose="020B0606030504020204" pitchFamily="34" charset="0"/>
              </a:rPr>
              <a:t>For VAFB-SLC  there </a:t>
            </a:r>
            <a:r>
              <a:rPr lang="en-GB" sz="1600" dirty="0">
                <a:latin typeface="Open Sans" panose="020B0606030504020204" pitchFamily="34" charset="0"/>
                <a:ea typeface="Open Sans" panose="020B0606030504020204" pitchFamily="34" charset="0"/>
                <a:cs typeface="Open Sans" panose="020B0606030504020204" pitchFamily="34" charset="0"/>
              </a:rPr>
              <a:t>are no  rockets  launched for  </a:t>
            </a:r>
            <a:r>
              <a:rPr lang="en-GB" sz="1600" dirty="0" smtClean="0">
                <a:latin typeface="Open Sans" panose="020B0606030504020204" pitchFamily="34" charset="0"/>
                <a:ea typeface="Open Sans" panose="020B0606030504020204" pitchFamily="34" charset="0"/>
                <a:cs typeface="Open Sans" panose="020B0606030504020204" pitchFamily="34" charset="0"/>
              </a:rPr>
              <a:t>heavy payload </a:t>
            </a:r>
            <a:r>
              <a:rPr lang="en-GB" sz="1600" dirty="0">
                <a:latin typeface="Open Sans" panose="020B0606030504020204" pitchFamily="34" charset="0"/>
                <a:ea typeface="Open Sans" panose="020B0606030504020204" pitchFamily="34" charset="0"/>
                <a:cs typeface="Open Sans" panose="020B0606030504020204" pitchFamily="34" charset="0"/>
              </a:rPr>
              <a:t>mass(greater than 10000</a:t>
            </a:r>
            <a:r>
              <a:rPr lang="en-GB" sz="1600" dirty="0" smtClean="0">
                <a:latin typeface="Open Sans" panose="020B0606030504020204" pitchFamily="34" charset="0"/>
                <a:ea typeface="Open Sans" panose="020B0606030504020204" pitchFamily="34" charset="0"/>
                <a:cs typeface="Open Sans" panose="020B0606030504020204" pitchFamily="34" charset="0"/>
              </a:rPr>
              <a:t>).</a:t>
            </a:r>
            <a:endParaRPr lang="en-GB"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object 4"/>
          <p:cNvPicPr/>
          <p:nvPr/>
        </p:nvPicPr>
        <p:blipFill>
          <a:blip r:embed="rId3" cstate="print"/>
          <a:stretch>
            <a:fillRect/>
          </a:stretch>
        </p:blipFill>
        <p:spPr>
          <a:xfrm>
            <a:off x="5984328" y="1440180"/>
            <a:ext cx="5845719" cy="3444971"/>
          </a:xfrm>
          <a:prstGeom prst="rect">
            <a:avLst/>
          </a:prstGeom>
          <a:ln>
            <a:solidFill>
              <a:schemeClr val="accent4">
                <a:lumMod val="75000"/>
              </a:schemeClr>
            </a:solidFill>
          </a:ln>
        </p:spPr>
      </p:pic>
    </p:spTree>
    <p:extLst>
      <p:ext uri="{BB962C8B-B14F-4D97-AF65-F5344CB8AC3E}">
        <p14:creationId xmlns:p14="http://schemas.microsoft.com/office/powerpoint/2010/main" val="178268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394333"/>
            <a:ext cx="8206800" cy="1123344"/>
          </a:xfrm>
          <a:prstGeom prst="rect">
            <a:avLst/>
          </a:prstGeom>
          <a:noFill/>
          <a:ln>
            <a:noFill/>
          </a:ln>
        </p:spPr>
        <p:txBody>
          <a:bodyPr spcFirstLastPara="1" wrap="square" lIns="0" tIns="121900" rIns="121900" bIns="121900" anchor="t" anchorCtr="0">
            <a:spAutoFit/>
          </a:bodyPr>
          <a:lstStyle/>
          <a:p>
            <a:r>
              <a:rPr lang="en" sz="2500" dirty="0" smtClean="0">
                <a:solidFill>
                  <a:schemeClr val="bg2">
                    <a:lumMod val="75000"/>
                  </a:schemeClr>
                </a:solidFill>
                <a:latin typeface="Open Sans"/>
                <a:ea typeface="Open Sans"/>
                <a:cs typeface="Open Sans"/>
                <a:sym typeface="Open Sans"/>
              </a:rPr>
              <a:t>EDA Results</a:t>
            </a:r>
          </a:p>
          <a:p>
            <a:r>
              <a:rPr lang="en-GB" sz="3200" dirty="0" smtClean="0">
                <a:solidFill>
                  <a:srgbClr val="5F6368"/>
                </a:solidFill>
                <a:latin typeface="Open Sans"/>
                <a:ea typeface="Open Sans"/>
                <a:cs typeface="Open Sans"/>
                <a:sym typeface="Open Sans"/>
              </a:rPr>
              <a:t>Success Rate Vs</a:t>
            </a:r>
            <a:r>
              <a:rPr lang="en-GB" sz="3200" dirty="0">
                <a:solidFill>
                  <a:srgbClr val="5F6368"/>
                </a:solidFill>
                <a:latin typeface="Open Sans"/>
                <a:ea typeface="Open Sans"/>
                <a:cs typeface="Open Sans"/>
                <a:sym typeface="Open Sans"/>
              </a:rPr>
              <a:t>. </a:t>
            </a:r>
            <a:r>
              <a:rPr lang="en-GB" sz="3200" dirty="0" smtClean="0">
                <a:solidFill>
                  <a:srgbClr val="5F6368"/>
                </a:solidFill>
                <a:latin typeface="Open Sans"/>
                <a:ea typeface="Open Sans"/>
                <a:cs typeface="Open Sans"/>
                <a:sym typeface="Open Sans"/>
              </a:rPr>
              <a:t>Orbit Type</a:t>
            </a:r>
            <a:endParaRPr lang="en-GB" sz="3200" dirty="0">
              <a:solidFill>
                <a:srgbClr val="5F6368"/>
              </a:solidFill>
              <a:latin typeface="Open Sans"/>
              <a:ea typeface="Open Sans"/>
              <a:cs typeface="Open Sans"/>
              <a:sym typeface="Open Sans"/>
            </a:endParaRPr>
          </a:p>
        </p:txBody>
      </p:sp>
      <p:sp>
        <p:nvSpPr>
          <p:cNvPr id="3" name="object 3"/>
          <p:cNvSpPr txBox="1"/>
          <p:nvPr/>
        </p:nvSpPr>
        <p:spPr>
          <a:xfrm>
            <a:off x="392075" y="1532231"/>
            <a:ext cx="5592253" cy="1770998"/>
          </a:xfrm>
          <a:prstGeom prst="rect">
            <a:avLst/>
          </a:prstGeom>
        </p:spPr>
        <p:txBody>
          <a:bodyPr vert="horz" wrap="square" lIns="0" tIns="97790" rIns="0" bIns="0" rtlCol="0">
            <a:spAutoFit/>
          </a:bodyPr>
          <a:lstStyle/>
          <a:p>
            <a:pPr marL="190500">
              <a:lnSpc>
                <a:spcPct val="100000"/>
              </a:lnSpc>
              <a:spcBef>
                <a:spcPts val="770"/>
              </a:spcBef>
            </a:pPr>
            <a:r>
              <a:rPr lang="en-GB" spc="10" dirty="0" smtClean="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Bar chat of Success Rate </a:t>
            </a:r>
            <a:r>
              <a:rPr lang="en-GB" spc="1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vs. </a:t>
            </a:r>
            <a:r>
              <a:rPr lang="en-GB" spc="10" dirty="0" smtClean="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Orbit Type</a:t>
            </a:r>
          </a:p>
          <a:p>
            <a:pPr marL="476250" indent="-285750">
              <a:lnSpc>
                <a:spcPct val="100000"/>
              </a:lnSpc>
              <a:spcBef>
                <a:spcPts val="770"/>
              </a:spcBef>
              <a:buFontTx/>
              <a:buChar char="-"/>
            </a:pPr>
            <a:r>
              <a:rPr lang="en-GB" sz="1600" dirty="0">
                <a:latin typeface="Open Sans" panose="020B0606030504020204" pitchFamily="34" charset="0"/>
                <a:ea typeface="Open Sans" panose="020B0606030504020204" pitchFamily="34" charset="0"/>
                <a:cs typeface="Open Sans" panose="020B0606030504020204" pitchFamily="34" charset="0"/>
              </a:rPr>
              <a:t>Orbits with 100% success rate</a:t>
            </a:r>
            <a:r>
              <a:rPr lang="en-GB" sz="1600" dirty="0" smtClean="0">
                <a:latin typeface="Open Sans" panose="020B0606030504020204" pitchFamily="34" charset="0"/>
                <a:ea typeface="Open Sans" panose="020B0606030504020204" pitchFamily="34" charset="0"/>
                <a:cs typeface="Open Sans" panose="020B0606030504020204" pitchFamily="34" charset="0"/>
              </a:rPr>
              <a:t>:</a:t>
            </a:r>
          </a:p>
          <a:p>
            <a:pPr marL="190500">
              <a:lnSpc>
                <a:spcPct val="100000"/>
              </a:lnSpc>
              <a:spcBef>
                <a:spcPts val="770"/>
              </a:spcBef>
            </a:pPr>
            <a:r>
              <a:rPr lang="en-GB" sz="1600" dirty="0" smtClean="0">
                <a:latin typeface="Open Sans" panose="020B0606030504020204" pitchFamily="34" charset="0"/>
                <a:ea typeface="Open Sans" panose="020B0606030504020204" pitchFamily="34" charset="0"/>
                <a:cs typeface="Open Sans" panose="020B0606030504020204" pitchFamily="34" charset="0"/>
              </a:rPr>
              <a:t>	ES-L1, GEO, HEO and SSO</a:t>
            </a:r>
          </a:p>
          <a:p>
            <a:pPr marL="476250" indent="-285750">
              <a:spcBef>
                <a:spcPts val="770"/>
              </a:spcBef>
              <a:buFontTx/>
              <a:buChar char="-"/>
            </a:pPr>
            <a:r>
              <a:rPr lang="en-GB" sz="1600" dirty="0">
                <a:latin typeface="Open Sans" panose="020B0606030504020204" pitchFamily="34" charset="0"/>
                <a:ea typeface="Open Sans" panose="020B0606030504020204" pitchFamily="34" charset="0"/>
                <a:cs typeface="Open Sans" panose="020B0606030504020204" pitchFamily="34" charset="0"/>
              </a:rPr>
              <a:t>Followed by VLEO (above 80%);</a:t>
            </a:r>
            <a:endParaRPr lang="en-GB" sz="1600" dirty="0" smtClean="0">
              <a:latin typeface="Open Sans" panose="020B0606030504020204" pitchFamily="34" charset="0"/>
              <a:ea typeface="Open Sans" panose="020B0606030504020204" pitchFamily="34" charset="0"/>
              <a:cs typeface="Open Sans" panose="020B0606030504020204" pitchFamily="34" charset="0"/>
            </a:endParaRPr>
          </a:p>
          <a:p>
            <a:pPr marL="476250" indent="-285750">
              <a:lnSpc>
                <a:spcPct val="100000"/>
              </a:lnSpc>
              <a:spcBef>
                <a:spcPts val="770"/>
              </a:spcBef>
              <a:buFontTx/>
              <a:buChar char="-"/>
            </a:pPr>
            <a:r>
              <a:rPr lang="en-GB" sz="1600" dirty="0">
                <a:latin typeface="Open Sans" panose="020B0606030504020204" pitchFamily="34" charset="0"/>
                <a:ea typeface="Open Sans" panose="020B0606030504020204" pitchFamily="34" charset="0"/>
                <a:cs typeface="Open Sans" panose="020B0606030504020204" pitchFamily="34" charset="0"/>
              </a:rPr>
              <a:t>The orbit with the lowest (0%) success rate </a:t>
            </a:r>
            <a:r>
              <a:rPr lang="en-GB" sz="1600" dirty="0" smtClean="0">
                <a:latin typeface="Open Sans" panose="020B0606030504020204" pitchFamily="34" charset="0"/>
                <a:ea typeface="Open Sans" panose="020B0606030504020204" pitchFamily="34" charset="0"/>
                <a:cs typeface="Open Sans" panose="020B0606030504020204" pitchFamily="34" charset="0"/>
              </a:rPr>
              <a:t>is SO</a:t>
            </a:r>
            <a:endParaRPr lang="en-GB"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7" name="object 4"/>
          <p:cNvPicPr/>
          <p:nvPr/>
        </p:nvPicPr>
        <p:blipFill>
          <a:blip r:embed="rId3" cstate="print"/>
          <a:stretch>
            <a:fillRect/>
          </a:stretch>
        </p:blipFill>
        <p:spPr>
          <a:xfrm>
            <a:off x="5698187" y="1412747"/>
            <a:ext cx="6127289" cy="4186387"/>
          </a:xfrm>
          <a:prstGeom prst="rect">
            <a:avLst/>
          </a:prstGeom>
          <a:ln>
            <a:solidFill>
              <a:schemeClr val="accent4">
                <a:lumMod val="75000"/>
              </a:schemeClr>
            </a:solidFill>
          </a:ln>
        </p:spPr>
      </p:pic>
    </p:spTree>
    <p:extLst>
      <p:ext uri="{BB962C8B-B14F-4D97-AF65-F5344CB8AC3E}">
        <p14:creationId xmlns:p14="http://schemas.microsoft.com/office/powerpoint/2010/main" val="218211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394333"/>
            <a:ext cx="8206800" cy="1123344"/>
          </a:xfrm>
          <a:prstGeom prst="rect">
            <a:avLst/>
          </a:prstGeom>
          <a:noFill/>
          <a:ln>
            <a:noFill/>
          </a:ln>
        </p:spPr>
        <p:txBody>
          <a:bodyPr spcFirstLastPara="1" wrap="square" lIns="0" tIns="121900" rIns="121900" bIns="121900" anchor="t" anchorCtr="0">
            <a:spAutoFit/>
          </a:bodyPr>
          <a:lstStyle/>
          <a:p>
            <a:r>
              <a:rPr lang="en" sz="2500" dirty="0" smtClean="0">
                <a:solidFill>
                  <a:schemeClr val="bg2">
                    <a:lumMod val="75000"/>
                  </a:schemeClr>
                </a:solidFill>
                <a:latin typeface="Open Sans"/>
                <a:ea typeface="Open Sans"/>
                <a:cs typeface="Open Sans"/>
                <a:sym typeface="Open Sans"/>
              </a:rPr>
              <a:t>EDA Results</a:t>
            </a:r>
          </a:p>
          <a:p>
            <a:r>
              <a:rPr lang="en-GB" sz="3200" dirty="0" smtClean="0">
                <a:solidFill>
                  <a:srgbClr val="5F6368"/>
                </a:solidFill>
                <a:latin typeface="Open Sans"/>
                <a:ea typeface="Open Sans"/>
                <a:cs typeface="Open Sans"/>
                <a:sym typeface="Open Sans"/>
              </a:rPr>
              <a:t>Orbit Type Vs. </a:t>
            </a:r>
            <a:r>
              <a:rPr lang="en-GB" sz="3200" dirty="0">
                <a:solidFill>
                  <a:srgbClr val="5F6368"/>
                </a:solidFill>
                <a:latin typeface="Open Sans"/>
                <a:ea typeface="Open Sans"/>
                <a:cs typeface="Open Sans"/>
                <a:sym typeface="Open Sans"/>
              </a:rPr>
              <a:t>Flight Number </a:t>
            </a:r>
          </a:p>
        </p:txBody>
      </p:sp>
      <p:sp>
        <p:nvSpPr>
          <p:cNvPr id="3" name="object 3"/>
          <p:cNvSpPr txBox="1"/>
          <p:nvPr/>
        </p:nvSpPr>
        <p:spPr>
          <a:xfrm>
            <a:off x="392075" y="1532231"/>
            <a:ext cx="5592253" cy="2407069"/>
          </a:xfrm>
          <a:prstGeom prst="rect">
            <a:avLst/>
          </a:prstGeom>
        </p:spPr>
        <p:txBody>
          <a:bodyPr vert="horz" wrap="square" lIns="0" tIns="97790" rIns="0" bIns="0" rtlCol="0">
            <a:spAutoFit/>
          </a:bodyPr>
          <a:lstStyle/>
          <a:p>
            <a:pPr marL="190500">
              <a:lnSpc>
                <a:spcPct val="100000"/>
              </a:lnSpc>
              <a:spcBef>
                <a:spcPts val="770"/>
              </a:spcBef>
            </a:pPr>
            <a:r>
              <a:rPr lang="en-GB" spc="10" dirty="0" smtClean="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Scatter </a:t>
            </a:r>
            <a:r>
              <a:rPr lang="en-GB" spc="1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plot of </a:t>
            </a:r>
            <a:r>
              <a:rPr lang="en-GB" spc="10" dirty="0" smtClean="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Orbit Type </a:t>
            </a:r>
            <a:r>
              <a:rPr lang="en-GB" spc="1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vs. </a:t>
            </a:r>
            <a:r>
              <a:rPr lang="en-GB" spc="10" dirty="0" smtClean="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Flight Number</a:t>
            </a:r>
          </a:p>
          <a:p>
            <a:pPr marL="476250" indent="-285750">
              <a:lnSpc>
                <a:spcPct val="100000"/>
              </a:lnSpc>
              <a:spcBef>
                <a:spcPts val="770"/>
              </a:spcBef>
              <a:buFontTx/>
              <a:buChar char="-"/>
            </a:pPr>
            <a:r>
              <a:rPr lang="en-GB" sz="1600" dirty="0">
                <a:latin typeface="Open Sans" panose="020B0606030504020204" pitchFamily="34" charset="0"/>
                <a:ea typeface="Open Sans" panose="020B0606030504020204" pitchFamily="34" charset="0"/>
                <a:cs typeface="Open Sans" panose="020B0606030504020204" pitchFamily="34" charset="0"/>
              </a:rPr>
              <a:t>In the LEO orbit the Success appears related to the number of flights; on the other hand, there seems to be no relationship between flight number when in GTO </a:t>
            </a:r>
            <a:r>
              <a:rPr lang="en-GB" sz="1600" dirty="0" smtClean="0">
                <a:latin typeface="Open Sans" panose="020B0606030504020204" pitchFamily="34" charset="0"/>
                <a:ea typeface="Open Sans" panose="020B0606030504020204" pitchFamily="34" charset="0"/>
                <a:cs typeface="Open Sans" panose="020B0606030504020204" pitchFamily="34" charset="0"/>
              </a:rPr>
              <a:t>orbit.</a:t>
            </a:r>
          </a:p>
          <a:p>
            <a:pPr marL="476250" indent="-285750">
              <a:spcBef>
                <a:spcPts val="770"/>
              </a:spcBef>
              <a:buFontTx/>
              <a:buChar char="-"/>
            </a:pPr>
            <a:r>
              <a:rPr lang="en-GB" sz="1600" dirty="0" smtClean="0">
                <a:latin typeface="Open Sans" panose="020B0606030504020204" pitchFamily="34" charset="0"/>
                <a:ea typeface="Open Sans" panose="020B0606030504020204" pitchFamily="34" charset="0"/>
                <a:cs typeface="Open Sans" panose="020B0606030504020204" pitchFamily="34" charset="0"/>
              </a:rPr>
              <a:t>GEO</a:t>
            </a:r>
            <a:r>
              <a:rPr lang="en-GB" sz="1600" dirty="0">
                <a:latin typeface="Open Sans" panose="020B0606030504020204" pitchFamily="34" charset="0"/>
                <a:ea typeface="Open Sans" panose="020B0606030504020204" pitchFamily="34" charset="0"/>
                <a:cs typeface="Open Sans" panose="020B0606030504020204" pitchFamily="34" charset="0"/>
              </a:rPr>
              <a:t>, HEO, and ES -L1 </a:t>
            </a:r>
            <a:r>
              <a:rPr lang="en-GB" sz="1600" dirty="0" smtClean="0">
                <a:latin typeface="Open Sans" panose="020B0606030504020204" pitchFamily="34" charset="0"/>
                <a:ea typeface="Open Sans" panose="020B0606030504020204" pitchFamily="34" charset="0"/>
                <a:cs typeface="Open Sans" panose="020B0606030504020204" pitchFamily="34" charset="0"/>
              </a:rPr>
              <a:t>only had </a:t>
            </a:r>
            <a:r>
              <a:rPr lang="en-GB" sz="1600" dirty="0">
                <a:latin typeface="Open Sans" panose="020B0606030504020204" pitchFamily="34" charset="0"/>
                <a:ea typeface="Open Sans" panose="020B0606030504020204" pitchFamily="34" charset="0"/>
                <a:cs typeface="Open Sans" panose="020B0606030504020204" pitchFamily="34" charset="0"/>
              </a:rPr>
              <a:t>1 flight </a:t>
            </a:r>
            <a:r>
              <a:rPr lang="en-GB" sz="1600" dirty="0" smtClean="0">
                <a:latin typeface="Open Sans" panose="020B0606030504020204" pitchFamily="34" charset="0"/>
                <a:ea typeface="Open Sans" panose="020B0606030504020204" pitchFamily="34" charset="0"/>
                <a:cs typeface="Open Sans" panose="020B0606030504020204" pitchFamily="34" charset="0"/>
              </a:rPr>
              <a:t>each which were all successful</a:t>
            </a:r>
          </a:p>
          <a:p>
            <a:pPr marL="476250" indent="-285750">
              <a:lnSpc>
                <a:spcPct val="100000"/>
              </a:lnSpc>
              <a:spcBef>
                <a:spcPts val="770"/>
              </a:spcBef>
              <a:buFontTx/>
              <a:buChar char="-"/>
            </a:pPr>
            <a:r>
              <a:rPr lang="en-GB" sz="1600" dirty="0" smtClean="0">
                <a:latin typeface="Open Sans" panose="020B0606030504020204" pitchFamily="34" charset="0"/>
                <a:ea typeface="Open Sans" panose="020B0606030504020204" pitchFamily="34" charset="0"/>
                <a:cs typeface="Open Sans" panose="020B0606030504020204" pitchFamily="34" charset="0"/>
              </a:rPr>
              <a:t>100</a:t>
            </a:r>
            <a:r>
              <a:rPr lang="en-GB" sz="1600" dirty="0">
                <a:latin typeface="Open Sans" panose="020B0606030504020204" pitchFamily="34" charset="0"/>
                <a:ea typeface="Open Sans" panose="020B0606030504020204" pitchFamily="34" charset="0"/>
                <a:cs typeface="Open Sans" panose="020B0606030504020204" pitchFamily="34" charset="0"/>
              </a:rPr>
              <a:t>% success rate in </a:t>
            </a:r>
            <a:r>
              <a:rPr lang="en-GB" sz="1600" dirty="0" smtClean="0">
                <a:latin typeface="Open Sans" panose="020B0606030504020204" pitchFamily="34" charset="0"/>
                <a:ea typeface="Open Sans" panose="020B0606030504020204" pitchFamily="34" charset="0"/>
                <a:cs typeface="Open Sans" panose="020B0606030504020204" pitchFamily="34" charset="0"/>
              </a:rPr>
              <a:t>SSO</a:t>
            </a:r>
            <a:endParaRPr lang="en-GB"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6" name="object 4"/>
          <p:cNvPicPr/>
          <p:nvPr/>
        </p:nvPicPr>
        <p:blipFill>
          <a:blip r:embed="rId3" cstate="print"/>
          <a:stretch>
            <a:fillRect/>
          </a:stretch>
        </p:blipFill>
        <p:spPr>
          <a:xfrm>
            <a:off x="5984328" y="1402080"/>
            <a:ext cx="5845722" cy="3865315"/>
          </a:xfrm>
          <a:prstGeom prst="rect">
            <a:avLst/>
          </a:prstGeom>
          <a:ln>
            <a:solidFill>
              <a:schemeClr val="accent4">
                <a:lumMod val="75000"/>
              </a:schemeClr>
            </a:solidFill>
          </a:ln>
        </p:spPr>
      </p:pic>
    </p:spTree>
    <p:extLst>
      <p:ext uri="{BB962C8B-B14F-4D97-AF65-F5344CB8AC3E}">
        <p14:creationId xmlns:p14="http://schemas.microsoft.com/office/powerpoint/2010/main" val="1265776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394333"/>
            <a:ext cx="8206800" cy="1123344"/>
          </a:xfrm>
          <a:prstGeom prst="rect">
            <a:avLst/>
          </a:prstGeom>
          <a:noFill/>
          <a:ln>
            <a:noFill/>
          </a:ln>
        </p:spPr>
        <p:txBody>
          <a:bodyPr spcFirstLastPara="1" wrap="square" lIns="0" tIns="121900" rIns="121900" bIns="121900" anchor="t" anchorCtr="0">
            <a:spAutoFit/>
          </a:bodyPr>
          <a:lstStyle/>
          <a:p>
            <a:r>
              <a:rPr lang="en" sz="2500" dirty="0" smtClean="0">
                <a:solidFill>
                  <a:schemeClr val="bg2">
                    <a:lumMod val="75000"/>
                  </a:schemeClr>
                </a:solidFill>
                <a:latin typeface="Open Sans"/>
                <a:ea typeface="Open Sans"/>
                <a:cs typeface="Open Sans"/>
                <a:sym typeface="Open Sans"/>
              </a:rPr>
              <a:t>EDA Results</a:t>
            </a:r>
          </a:p>
          <a:p>
            <a:r>
              <a:rPr lang="en-GB" sz="3200" dirty="0" smtClean="0">
                <a:solidFill>
                  <a:srgbClr val="5F6368"/>
                </a:solidFill>
                <a:latin typeface="Open Sans"/>
                <a:ea typeface="Open Sans"/>
                <a:cs typeface="Open Sans"/>
                <a:sym typeface="Open Sans"/>
              </a:rPr>
              <a:t>Orbit Type Vs. Payload Mass</a:t>
            </a:r>
            <a:endParaRPr lang="en-GB" sz="3200" dirty="0">
              <a:solidFill>
                <a:srgbClr val="5F6368"/>
              </a:solidFill>
              <a:latin typeface="Open Sans"/>
              <a:ea typeface="Open Sans"/>
              <a:cs typeface="Open Sans"/>
              <a:sym typeface="Open Sans"/>
            </a:endParaRPr>
          </a:p>
        </p:txBody>
      </p:sp>
      <p:sp>
        <p:nvSpPr>
          <p:cNvPr id="3" name="object 3"/>
          <p:cNvSpPr txBox="1"/>
          <p:nvPr/>
        </p:nvSpPr>
        <p:spPr>
          <a:xfrm>
            <a:off x="392075" y="1532231"/>
            <a:ext cx="5592253" cy="2407069"/>
          </a:xfrm>
          <a:prstGeom prst="rect">
            <a:avLst/>
          </a:prstGeom>
        </p:spPr>
        <p:txBody>
          <a:bodyPr vert="horz" wrap="square" lIns="0" tIns="97790" rIns="0" bIns="0" rtlCol="0">
            <a:spAutoFit/>
          </a:bodyPr>
          <a:lstStyle/>
          <a:p>
            <a:pPr marL="190500">
              <a:lnSpc>
                <a:spcPct val="100000"/>
              </a:lnSpc>
              <a:spcBef>
                <a:spcPts val="770"/>
              </a:spcBef>
            </a:pPr>
            <a:r>
              <a:rPr lang="en-GB" spc="10" dirty="0" smtClean="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Scatter </a:t>
            </a:r>
            <a:r>
              <a:rPr lang="en-GB" spc="1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plot of </a:t>
            </a:r>
            <a:r>
              <a:rPr lang="en-GB" spc="10" dirty="0" smtClean="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Orbit Type </a:t>
            </a:r>
            <a:r>
              <a:rPr lang="en-GB" spc="1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vs. </a:t>
            </a:r>
            <a:r>
              <a:rPr lang="en-GB" spc="10" dirty="0" smtClean="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Payload Mass</a:t>
            </a:r>
          </a:p>
          <a:p>
            <a:pPr marL="476250" indent="-285750">
              <a:lnSpc>
                <a:spcPct val="100000"/>
              </a:lnSpc>
              <a:spcBef>
                <a:spcPts val="770"/>
              </a:spcBef>
              <a:buFontTx/>
              <a:buChar char="-"/>
            </a:pPr>
            <a:r>
              <a:rPr lang="en-GB" sz="1600" dirty="0">
                <a:latin typeface="Open Sans" panose="020B0606030504020204" pitchFamily="34" charset="0"/>
                <a:ea typeface="Open Sans" panose="020B0606030504020204" pitchFamily="34" charset="0"/>
                <a:cs typeface="Open Sans" panose="020B0606030504020204" pitchFamily="34" charset="0"/>
              </a:rPr>
              <a:t>With heavy payloads the successful landing rate are more for </a:t>
            </a:r>
            <a:r>
              <a:rPr lang="en-GB" sz="1600" dirty="0" smtClean="0">
                <a:latin typeface="Open Sans" panose="020B0606030504020204" pitchFamily="34" charset="0"/>
                <a:ea typeface="Open Sans" panose="020B0606030504020204" pitchFamily="34" charset="0"/>
                <a:cs typeface="Open Sans" panose="020B0606030504020204" pitchFamily="34" charset="0"/>
              </a:rPr>
              <a:t>PO, LEO </a:t>
            </a:r>
            <a:r>
              <a:rPr lang="en-GB" sz="1600" dirty="0">
                <a:latin typeface="Open Sans" panose="020B0606030504020204" pitchFamily="34" charset="0"/>
                <a:ea typeface="Open Sans" panose="020B0606030504020204" pitchFamily="34" charset="0"/>
                <a:cs typeface="Open Sans" panose="020B0606030504020204" pitchFamily="34" charset="0"/>
              </a:rPr>
              <a:t>and </a:t>
            </a:r>
            <a:r>
              <a:rPr lang="en-GB" sz="1600" dirty="0" smtClean="0">
                <a:latin typeface="Open Sans" panose="020B0606030504020204" pitchFamily="34" charset="0"/>
                <a:ea typeface="Open Sans" panose="020B0606030504020204" pitchFamily="34" charset="0"/>
                <a:cs typeface="Open Sans" panose="020B0606030504020204" pitchFamily="34" charset="0"/>
              </a:rPr>
              <a:t>ISS.</a:t>
            </a:r>
          </a:p>
          <a:p>
            <a:pPr marL="476250" indent="-285750">
              <a:lnSpc>
                <a:spcPct val="100000"/>
              </a:lnSpc>
              <a:spcBef>
                <a:spcPts val="770"/>
              </a:spcBef>
              <a:buFontTx/>
              <a:buChar char="-"/>
            </a:pPr>
            <a:r>
              <a:rPr lang="en-GB" sz="1600" dirty="0" smtClean="0">
                <a:latin typeface="Open Sans" panose="020B0606030504020204" pitchFamily="34" charset="0"/>
                <a:ea typeface="Open Sans" panose="020B0606030504020204" pitchFamily="34" charset="0"/>
                <a:cs typeface="Open Sans" panose="020B0606030504020204" pitchFamily="34" charset="0"/>
              </a:rPr>
              <a:t>However </a:t>
            </a:r>
            <a:r>
              <a:rPr lang="en-GB" sz="1600" dirty="0">
                <a:latin typeface="Open Sans" panose="020B0606030504020204" pitchFamily="34" charset="0"/>
                <a:ea typeface="Open Sans" panose="020B0606030504020204" pitchFamily="34" charset="0"/>
                <a:cs typeface="Open Sans" panose="020B0606030504020204" pitchFamily="34" charset="0"/>
              </a:rPr>
              <a:t>for GTO we cannot distinguish this well as both successful and unsuccessful landings are mixed up with an increase in </a:t>
            </a:r>
            <a:r>
              <a:rPr lang="en-GB" sz="1600" dirty="0" smtClean="0">
                <a:latin typeface="Open Sans" panose="020B0606030504020204" pitchFamily="34" charset="0"/>
                <a:ea typeface="Open Sans" panose="020B0606030504020204" pitchFamily="34" charset="0"/>
                <a:cs typeface="Open Sans" panose="020B0606030504020204" pitchFamily="34" charset="0"/>
              </a:rPr>
              <a:t>payload Mass.</a:t>
            </a:r>
          </a:p>
          <a:p>
            <a:pPr marL="476250" indent="-285750">
              <a:lnSpc>
                <a:spcPct val="100000"/>
              </a:lnSpc>
              <a:spcBef>
                <a:spcPts val="770"/>
              </a:spcBef>
              <a:buFontTx/>
              <a:buChar char="-"/>
            </a:pPr>
            <a:r>
              <a:rPr lang="en-GB" sz="1600" dirty="0">
                <a:latin typeface="Open Sans" panose="020B0606030504020204" pitchFamily="34" charset="0"/>
                <a:ea typeface="Open Sans" panose="020B0606030504020204" pitchFamily="34" charset="0"/>
                <a:cs typeface="Open Sans" panose="020B0606030504020204" pitchFamily="34" charset="0"/>
              </a:rPr>
              <a:t>ISS </a:t>
            </a:r>
            <a:r>
              <a:rPr lang="en-GB" sz="1600" dirty="0" smtClean="0">
                <a:latin typeface="Open Sans" panose="020B0606030504020204" pitchFamily="34" charset="0"/>
                <a:ea typeface="Open Sans" panose="020B0606030504020204" pitchFamily="34" charset="0"/>
                <a:cs typeface="Open Sans" panose="020B0606030504020204" pitchFamily="34" charset="0"/>
              </a:rPr>
              <a:t>has </a:t>
            </a:r>
            <a:r>
              <a:rPr lang="en-GB" sz="1600" dirty="0">
                <a:latin typeface="Open Sans" panose="020B0606030504020204" pitchFamily="34" charset="0"/>
                <a:ea typeface="Open Sans" panose="020B0606030504020204" pitchFamily="34" charset="0"/>
                <a:cs typeface="Open Sans" panose="020B0606030504020204" pitchFamily="34" charset="0"/>
              </a:rPr>
              <a:t>the widest range of payload and </a:t>
            </a:r>
            <a:r>
              <a:rPr lang="en-GB" sz="1600" dirty="0" smtClean="0">
                <a:latin typeface="Open Sans" panose="020B0606030504020204" pitchFamily="34" charset="0"/>
                <a:ea typeface="Open Sans" panose="020B0606030504020204" pitchFamily="34" charset="0"/>
                <a:cs typeface="Open Sans" panose="020B0606030504020204" pitchFamily="34" charset="0"/>
              </a:rPr>
              <a:t>about 67% success rate.</a:t>
            </a:r>
          </a:p>
        </p:txBody>
      </p:sp>
      <p:pic>
        <p:nvPicPr>
          <p:cNvPr id="6" name="object 4"/>
          <p:cNvPicPr/>
          <p:nvPr/>
        </p:nvPicPr>
        <p:blipFill>
          <a:blip r:embed="rId3" cstate="print"/>
          <a:stretch>
            <a:fillRect/>
          </a:stretch>
        </p:blipFill>
        <p:spPr>
          <a:xfrm>
            <a:off x="5886195" y="1402080"/>
            <a:ext cx="5943854" cy="3865315"/>
          </a:xfrm>
          <a:prstGeom prst="rect">
            <a:avLst/>
          </a:prstGeom>
          <a:ln>
            <a:solidFill>
              <a:schemeClr val="accent4">
                <a:lumMod val="75000"/>
              </a:schemeClr>
            </a:solidFill>
          </a:ln>
        </p:spPr>
      </p:pic>
    </p:spTree>
    <p:extLst>
      <p:ext uri="{BB962C8B-B14F-4D97-AF65-F5344CB8AC3E}">
        <p14:creationId xmlns:p14="http://schemas.microsoft.com/office/powerpoint/2010/main" val="2505613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699133"/>
            <a:ext cx="8206800" cy="738623"/>
          </a:xfrm>
          <a:prstGeom prst="rect">
            <a:avLst/>
          </a:prstGeom>
          <a:noFill/>
          <a:ln>
            <a:noFill/>
          </a:ln>
        </p:spPr>
        <p:txBody>
          <a:bodyPr spcFirstLastPara="1" wrap="square" lIns="0" tIns="121900" rIns="121900" bIns="121900" anchor="t" anchorCtr="0">
            <a:spAutoFit/>
          </a:bodyPr>
          <a:lstStyle/>
          <a:p>
            <a:r>
              <a:rPr lang="en" sz="3200" dirty="0" smtClean="0">
                <a:solidFill>
                  <a:srgbClr val="5F6368"/>
                </a:solidFill>
                <a:latin typeface="Open Sans"/>
                <a:ea typeface="Open Sans"/>
                <a:cs typeface="Open Sans"/>
                <a:sym typeface="Open Sans"/>
              </a:rPr>
              <a:t>Outline</a:t>
            </a:r>
            <a:endParaRPr sz="3200" dirty="0">
              <a:solidFill>
                <a:srgbClr val="5F6368"/>
              </a:solidFill>
              <a:latin typeface="Open Sans"/>
              <a:ea typeface="Open Sans"/>
              <a:cs typeface="Open Sans"/>
              <a:sym typeface="Open Sans"/>
            </a:endParaRPr>
          </a:p>
        </p:txBody>
      </p:sp>
      <p:sp>
        <p:nvSpPr>
          <p:cNvPr id="3" name="Google Shape;202;p46"/>
          <p:cNvSpPr txBox="1"/>
          <p:nvPr/>
        </p:nvSpPr>
        <p:spPr>
          <a:xfrm>
            <a:off x="690233" y="1978875"/>
            <a:ext cx="8206800" cy="3570168"/>
          </a:xfrm>
          <a:prstGeom prst="rect">
            <a:avLst/>
          </a:prstGeom>
          <a:noFill/>
          <a:ln>
            <a:noFill/>
          </a:ln>
        </p:spPr>
        <p:txBody>
          <a:bodyPr spcFirstLastPara="1" wrap="square" lIns="0" tIns="121900" rIns="121900" bIns="121900" anchor="t" anchorCtr="0">
            <a:spAutoFit/>
          </a:bodyPr>
          <a:lstStyle/>
          <a:p>
            <a:pPr marL="514350" indent="-514350">
              <a:buFont typeface="+mj-lt"/>
              <a:buAutoNum type="arabicPeriod"/>
            </a:pPr>
            <a:r>
              <a:rPr lang="en-GB" sz="2400" dirty="0">
                <a:latin typeface="Open Sans"/>
                <a:ea typeface="Open Sans"/>
                <a:cs typeface="Open Sans"/>
                <a:sym typeface="Open Sans"/>
              </a:rPr>
              <a:t>Executive </a:t>
            </a:r>
            <a:r>
              <a:rPr lang="en-GB" sz="2400" dirty="0" smtClean="0">
                <a:latin typeface="Open Sans"/>
                <a:ea typeface="Open Sans"/>
                <a:cs typeface="Open Sans"/>
                <a:sym typeface="Open Sans"/>
              </a:rPr>
              <a:t>Summary</a:t>
            </a:r>
            <a:br>
              <a:rPr lang="en-GB" sz="2400" dirty="0" smtClean="0">
                <a:latin typeface="Open Sans"/>
                <a:ea typeface="Open Sans"/>
                <a:cs typeface="Open Sans"/>
                <a:sym typeface="Open Sans"/>
              </a:rPr>
            </a:br>
            <a:endParaRPr lang="en-GB" sz="2400" dirty="0" smtClean="0">
              <a:latin typeface="Open Sans"/>
              <a:ea typeface="Open Sans"/>
              <a:cs typeface="Open Sans"/>
              <a:sym typeface="Open Sans"/>
            </a:endParaRPr>
          </a:p>
          <a:p>
            <a:pPr marL="514350" indent="-514350">
              <a:buFont typeface="+mj-lt"/>
              <a:buAutoNum type="arabicPeriod"/>
            </a:pPr>
            <a:r>
              <a:rPr lang="en-GB" sz="2400" dirty="0" smtClean="0">
                <a:latin typeface="Open Sans"/>
                <a:ea typeface="Open Sans"/>
                <a:cs typeface="Open Sans"/>
                <a:sym typeface="Open Sans"/>
              </a:rPr>
              <a:t>Introduction</a:t>
            </a:r>
          </a:p>
          <a:p>
            <a:pPr marL="514350" indent="-514350">
              <a:buFont typeface="+mj-lt"/>
              <a:buAutoNum type="arabicPeriod"/>
            </a:pPr>
            <a:endParaRPr lang="en-GB" sz="2400" dirty="0" smtClean="0">
              <a:latin typeface="Open Sans"/>
              <a:ea typeface="Open Sans"/>
              <a:cs typeface="Open Sans"/>
              <a:sym typeface="Open Sans"/>
            </a:endParaRPr>
          </a:p>
          <a:p>
            <a:pPr marL="514350" indent="-514350">
              <a:buFont typeface="+mj-lt"/>
              <a:buAutoNum type="arabicPeriod"/>
            </a:pPr>
            <a:r>
              <a:rPr lang="en-GB" sz="2400" dirty="0" smtClean="0">
                <a:latin typeface="Open Sans"/>
                <a:ea typeface="Open Sans"/>
                <a:cs typeface="Open Sans"/>
                <a:sym typeface="Open Sans"/>
              </a:rPr>
              <a:t>Methodology </a:t>
            </a:r>
          </a:p>
          <a:p>
            <a:pPr marL="514350" indent="-514350">
              <a:buFont typeface="+mj-lt"/>
              <a:buAutoNum type="arabicPeriod"/>
            </a:pPr>
            <a:endParaRPr lang="en-GB" sz="2400" dirty="0">
              <a:latin typeface="Open Sans"/>
              <a:ea typeface="Open Sans"/>
              <a:cs typeface="Open Sans"/>
              <a:sym typeface="Open Sans"/>
            </a:endParaRPr>
          </a:p>
          <a:p>
            <a:pPr marL="514350" indent="-514350">
              <a:buFont typeface="+mj-lt"/>
              <a:buAutoNum type="arabicPeriod"/>
            </a:pPr>
            <a:r>
              <a:rPr lang="en-GB" sz="2400" dirty="0" smtClean="0">
                <a:latin typeface="Open Sans"/>
                <a:ea typeface="Open Sans"/>
                <a:cs typeface="Open Sans"/>
                <a:sym typeface="Open Sans"/>
              </a:rPr>
              <a:t>Results</a:t>
            </a:r>
          </a:p>
          <a:p>
            <a:pPr marL="514350" indent="-514350">
              <a:buFont typeface="+mj-lt"/>
              <a:buAutoNum type="arabicPeriod"/>
            </a:pPr>
            <a:endParaRPr lang="en-GB" sz="2400" dirty="0" smtClean="0">
              <a:latin typeface="Open Sans"/>
              <a:ea typeface="Open Sans"/>
              <a:cs typeface="Open Sans"/>
              <a:sym typeface="Open Sans"/>
            </a:endParaRPr>
          </a:p>
          <a:p>
            <a:pPr marL="514350" indent="-514350">
              <a:buFont typeface="+mj-lt"/>
              <a:buAutoNum type="arabicPeriod"/>
            </a:pPr>
            <a:r>
              <a:rPr lang="en-GB" sz="2400" dirty="0" smtClean="0">
                <a:latin typeface="Open Sans"/>
                <a:ea typeface="Open Sans"/>
                <a:cs typeface="Open Sans"/>
                <a:sym typeface="Open Sans"/>
              </a:rPr>
              <a:t>Conclusion</a:t>
            </a:r>
          </a:p>
        </p:txBody>
      </p:sp>
    </p:spTree>
    <p:extLst>
      <p:ext uri="{BB962C8B-B14F-4D97-AF65-F5344CB8AC3E}">
        <p14:creationId xmlns:p14="http://schemas.microsoft.com/office/powerpoint/2010/main" val="786188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394333"/>
            <a:ext cx="8206800" cy="1123344"/>
          </a:xfrm>
          <a:prstGeom prst="rect">
            <a:avLst/>
          </a:prstGeom>
          <a:noFill/>
          <a:ln>
            <a:noFill/>
          </a:ln>
        </p:spPr>
        <p:txBody>
          <a:bodyPr spcFirstLastPara="1" wrap="square" lIns="0" tIns="121900" rIns="121900" bIns="121900" anchor="t" anchorCtr="0">
            <a:spAutoFit/>
          </a:bodyPr>
          <a:lstStyle/>
          <a:p>
            <a:r>
              <a:rPr lang="en" sz="2500" dirty="0" smtClean="0">
                <a:solidFill>
                  <a:schemeClr val="bg2">
                    <a:lumMod val="75000"/>
                  </a:schemeClr>
                </a:solidFill>
                <a:latin typeface="Open Sans"/>
                <a:ea typeface="Open Sans"/>
                <a:cs typeface="Open Sans"/>
                <a:sym typeface="Open Sans"/>
              </a:rPr>
              <a:t>EDA Results</a:t>
            </a:r>
          </a:p>
          <a:p>
            <a:r>
              <a:rPr lang="en-GB" sz="3200" dirty="0" smtClean="0">
                <a:solidFill>
                  <a:srgbClr val="5F6368"/>
                </a:solidFill>
                <a:latin typeface="Open Sans"/>
                <a:ea typeface="Open Sans"/>
                <a:cs typeface="Open Sans"/>
                <a:sym typeface="Open Sans"/>
              </a:rPr>
              <a:t>Launch Success Yearly Trend</a:t>
            </a:r>
            <a:endParaRPr lang="en-GB" sz="3200" dirty="0">
              <a:solidFill>
                <a:srgbClr val="5F6368"/>
              </a:solidFill>
              <a:latin typeface="Open Sans"/>
              <a:ea typeface="Open Sans"/>
              <a:cs typeface="Open Sans"/>
              <a:sym typeface="Open Sans"/>
            </a:endParaRPr>
          </a:p>
        </p:txBody>
      </p:sp>
      <p:sp>
        <p:nvSpPr>
          <p:cNvPr id="3" name="object 3"/>
          <p:cNvSpPr txBox="1"/>
          <p:nvPr/>
        </p:nvSpPr>
        <p:spPr>
          <a:xfrm>
            <a:off x="392075" y="1532231"/>
            <a:ext cx="5592253" cy="1914627"/>
          </a:xfrm>
          <a:prstGeom prst="rect">
            <a:avLst/>
          </a:prstGeom>
        </p:spPr>
        <p:txBody>
          <a:bodyPr vert="horz" wrap="square" lIns="0" tIns="97790" rIns="0" bIns="0" rtlCol="0">
            <a:spAutoFit/>
          </a:bodyPr>
          <a:lstStyle/>
          <a:p>
            <a:pPr marL="190500">
              <a:lnSpc>
                <a:spcPct val="100000"/>
              </a:lnSpc>
              <a:spcBef>
                <a:spcPts val="770"/>
              </a:spcBef>
            </a:pPr>
            <a:r>
              <a:rPr lang="en-GB" spc="10" dirty="0" smtClean="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Line chart of launch success for 2010-2020</a:t>
            </a:r>
          </a:p>
          <a:p>
            <a:pPr marL="476250" indent="-285750">
              <a:lnSpc>
                <a:spcPct val="100000"/>
              </a:lnSpc>
              <a:spcBef>
                <a:spcPts val="770"/>
              </a:spcBef>
              <a:buFontTx/>
              <a:buChar char="-"/>
            </a:pPr>
            <a:r>
              <a:rPr lang="en-GB" sz="1600" dirty="0" smtClean="0">
                <a:latin typeface="Open Sans" panose="020B0606030504020204" pitchFamily="34" charset="0"/>
                <a:ea typeface="Open Sans" panose="020B0606030504020204" pitchFamily="34" charset="0"/>
                <a:cs typeface="Open Sans" panose="020B0606030504020204" pitchFamily="34" charset="0"/>
              </a:rPr>
              <a:t>First 3 years (2010-2013), </a:t>
            </a:r>
            <a:r>
              <a:rPr lang="en-GB" sz="1600" dirty="0">
                <a:latin typeface="Open Sans" panose="020B0606030504020204" pitchFamily="34" charset="0"/>
                <a:ea typeface="Open Sans" panose="020B0606030504020204" pitchFamily="34" charset="0"/>
                <a:cs typeface="Open Sans" panose="020B0606030504020204" pitchFamily="34" charset="0"/>
              </a:rPr>
              <a:t>all landings were </a:t>
            </a:r>
            <a:r>
              <a:rPr lang="en-GB" sz="1600" dirty="0" smtClean="0">
                <a:latin typeface="Open Sans" panose="020B0606030504020204" pitchFamily="34" charset="0"/>
                <a:ea typeface="Open Sans" panose="020B0606030504020204" pitchFamily="34" charset="0"/>
                <a:cs typeface="Open Sans" panose="020B0606030504020204" pitchFamily="34" charset="0"/>
              </a:rPr>
              <a:t>unsuccessful.</a:t>
            </a:r>
          </a:p>
          <a:p>
            <a:pPr marL="476250" indent="-285750">
              <a:lnSpc>
                <a:spcPct val="100000"/>
              </a:lnSpc>
              <a:spcBef>
                <a:spcPts val="770"/>
              </a:spcBef>
              <a:buFontTx/>
              <a:buChar char="-"/>
            </a:pPr>
            <a:r>
              <a:rPr lang="en-GB" sz="1600" dirty="0" smtClean="0">
                <a:latin typeface="Open Sans" panose="020B0606030504020204" pitchFamily="34" charset="0"/>
                <a:ea typeface="Open Sans" panose="020B0606030504020204" pitchFamily="34" charset="0"/>
                <a:cs typeface="Open Sans" panose="020B0606030504020204" pitchFamily="34" charset="0"/>
              </a:rPr>
              <a:t>From 2013 success rate kept </a:t>
            </a:r>
            <a:r>
              <a:rPr lang="en-GB" sz="1600" dirty="0">
                <a:latin typeface="Open Sans" panose="020B0606030504020204" pitchFamily="34" charset="0"/>
                <a:ea typeface="Open Sans" panose="020B0606030504020204" pitchFamily="34" charset="0"/>
                <a:cs typeface="Open Sans" panose="020B0606030504020204" pitchFamily="34" charset="0"/>
              </a:rPr>
              <a:t>increasing till </a:t>
            </a:r>
            <a:r>
              <a:rPr lang="en-GB" sz="1600" dirty="0" smtClean="0">
                <a:latin typeface="Open Sans" panose="020B0606030504020204" pitchFamily="34" charset="0"/>
                <a:ea typeface="Open Sans" panose="020B0606030504020204" pitchFamily="34" charset="0"/>
                <a:cs typeface="Open Sans" panose="020B0606030504020204" pitchFamily="34" charset="0"/>
              </a:rPr>
              <a:t>2020.</a:t>
            </a:r>
          </a:p>
          <a:p>
            <a:pPr marL="476250" indent="-285750">
              <a:lnSpc>
                <a:spcPct val="100000"/>
              </a:lnSpc>
              <a:spcBef>
                <a:spcPts val="770"/>
              </a:spcBef>
              <a:buFontTx/>
              <a:buChar char="-"/>
            </a:pPr>
            <a:r>
              <a:rPr lang="en-GB" sz="1600" dirty="0" smtClean="0">
                <a:latin typeface="Open Sans" panose="020B0606030504020204" pitchFamily="34" charset="0"/>
                <a:ea typeface="Open Sans" panose="020B0606030504020204" pitchFamily="34" charset="0"/>
                <a:cs typeface="Open Sans" panose="020B0606030504020204" pitchFamily="34" charset="0"/>
              </a:rPr>
              <a:t>From 2016 onwards, </a:t>
            </a:r>
            <a:r>
              <a:rPr lang="en-GB" sz="1600" dirty="0">
                <a:latin typeface="Open Sans" panose="020B0606030504020204" pitchFamily="34" charset="0"/>
                <a:ea typeface="Open Sans" panose="020B0606030504020204" pitchFamily="34" charset="0"/>
                <a:cs typeface="Open Sans" panose="020B0606030504020204" pitchFamily="34" charset="0"/>
              </a:rPr>
              <a:t>there was </a:t>
            </a:r>
            <a:r>
              <a:rPr lang="en-GB" sz="1600" dirty="0" smtClean="0">
                <a:latin typeface="Open Sans" panose="020B0606030504020204" pitchFamily="34" charset="0"/>
                <a:ea typeface="Open Sans" panose="020B0606030504020204" pitchFamily="34" charset="0"/>
                <a:cs typeface="Open Sans" panose="020B0606030504020204" pitchFamily="34" charset="0"/>
              </a:rPr>
              <a:t>always more than a 50</a:t>
            </a:r>
            <a:r>
              <a:rPr lang="en-GB" sz="1600" dirty="0">
                <a:latin typeface="Open Sans" panose="020B0606030504020204" pitchFamily="34" charset="0"/>
                <a:ea typeface="Open Sans" panose="020B0606030504020204" pitchFamily="34" charset="0"/>
                <a:cs typeface="Open Sans" panose="020B0606030504020204" pitchFamily="34" charset="0"/>
              </a:rPr>
              <a:t>% chance of </a:t>
            </a:r>
            <a:r>
              <a:rPr lang="en-GB" sz="1600" dirty="0" smtClean="0">
                <a:latin typeface="Open Sans" panose="020B0606030504020204" pitchFamily="34" charset="0"/>
                <a:ea typeface="Open Sans" panose="020B0606030504020204" pitchFamily="34" charset="0"/>
                <a:cs typeface="Open Sans" panose="020B0606030504020204" pitchFamily="34" charset="0"/>
              </a:rPr>
              <a:t>success.</a:t>
            </a:r>
          </a:p>
        </p:txBody>
      </p:sp>
      <p:pic>
        <p:nvPicPr>
          <p:cNvPr id="6" name="object 4"/>
          <p:cNvPicPr/>
          <p:nvPr/>
        </p:nvPicPr>
        <p:blipFill>
          <a:blip r:embed="rId3" cstate="print"/>
          <a:stretch>
            <a:fillRect/>
          </a:stretch>
        </p:blipFill>
        <p:spPr>
          <a:xfrm>
            <a:off x="5886194" y="1385316"/>
            <a:ext cx="5943855" cy="4076277"/>
          </a:xfrm>
          <a:prstGeom prst="rect">
            <a:avLst/>
          </a:prstGeom>
          <a:ln>
            <a:solidFill>
              <a:schemeClr val="accent4">
                <a:lumMod val="75000"/>
              </a:schemeClr>
            </a:solidFill>
          </a:ln>
        </p:spPr>
      </p:pic>
    </p:spTree>
    <p:extLst>
      <p:ext uri="{BB962C8B-B14F-4D97-AF65-F5344CB8AC3E}">
        <p14:creationId xmlns:p14="http://schemas.microsoft.com/office/powerpoint/2010/main" val="847472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394333"/>
            <a:ext cx="8206800" cy="1123344"/>
          </a:xfrm>
          <a:prstGeom prst="rect">
            <a:avLst/>
          </a:prstGeom>
          <a:noFill/>
          <a:ln>
            <a:noFill/>
          </a:ln>
        </p:spPr>
        <p:txBody>
          <a:bodyPr spcFirstLastPara="1" wrap="square" lIns="0" tIns="121900" rIns="121900" bIns="121900" anchor="t" anchorCtr="0">
            <a:spAutoFit/>
          </a:bodyPr>
          <a:lstStyle/>
          <a:p>
            <a:r>
              <a:rPr lang="en" sz="2500" dirty="0" smtClean="0">
                <a:solidFill>
                  <a:schemeClr val="bg2">
                    <a:lumMod val="75000"/>
                  </a:schemeClr>
                </a:solidFill>
                <a:latin typeface="Open Sans"/>
                <a:ea typeface="Open Sans"/>
                <a:cs typeface="Open Sans"/>
                <a:sym typeface="Open Sans"/>
              </a:rPr>
              <a:t>Interactive Analysis (Folium)</a:t>
            </a:r>
          </a:p>
          <a:p>
            <a:r>
              <a:rPr lang="en-GB" sz="3200" dirty="0" smtClean="0">
                <a:solidFill>
                  <a:srgbClr val="5F6368"/>
                </a:solidFill>
                <a:latin typeface="Open Sans"/>
                <a:ea typeface="Open Sans"/>
                <a:cs typeface="Open Sans"/>
                <a:sym typeface="Open Sans"/>
              </a:rPr>
              <a:t>All Launch Sites</a:t>
            </a:r>
            <a:endParaRPr lang="en-GB" sz="3200" dirty="0">
              <a:solidFill>
                <a:srgbClr val="5F6368"/>
              </a:solidFill>
              <a:latin typeface="Open Sans"/>
              <a:ea typeface="Open Sans"/>
              <a:cs typeface="Open Sans"/>
              <a:sym typeface="Open Sans"/>
            </a:endParaRPr>
          </a:p>
        </p:txBody>
      </p:sp>
      <p:sp>
        <p:nvSpPr>
          <p:cNvPr id="3" name="object 3"/>
          <p:cNvSpPr txBox="1"/>
          <p:nvPr/>
        </p:nvSpPr>
        <p:spPr>
          <a:xfrm>
            <a:off x="392075" y="1532231"/>
            <a:ext cx="11407443" cy="652743"/>
          </a:xfrm>
          <a:prstGeom prst="rect">
            <a:avLst/>
          </a:prstGeom>
        </p:spPr>
        <p:txBody>
          <a:bodyPr vert="horz" wrap="square" lIns="0" tIns="97790" rIns="0" bIns="0" rtlCol="0">
            <a:spAutoFit/>
          </a:bodyPr>
          <a:lstStyle/>
          <a:p>
            <a:pPr marL="190500">
              <a:lnSpc>
                <a:spcPct val="100000"/>
              </a:lnSpc>
              <a:spcBef>
                <a:spcPts val="770"/>
              </a:spcBef>
            </a:pPr>
            <a:r>
              <a:rPr lang="en-GB" spc="10" dirty="0" smtClean="0">
                <a:latin typeface="Open Sans" panose="020B0606030504020204" pitchFamily="34" charset="0"/>
                <a:ea typeface="Open Sans" panose="020B0606030504020204" pitchFamily="34" charset="0"/>
                <a:cs typeface="Open Sans" panose="020B0606030504020204" pitchFamily="34" charset="0"/>
              </a:rPr>
              <a:t>All sites are close </a:t>
            </a:r>
            <a:r>
              <a:rPr lang="en-GB" spc="10" dirty="0">
                <a:latin typeface="Open Sans" panose="020B0606030504020204" pitchFamily="34" charset="0"/>
                <a:ea typeface="Open Sans" panose="020B0606030504020204" pitchFamily="34" charset="0"/>
                <a:cs typeface="Open Sans" panose="020B0606030504020204" pitchFamily="34" charset="0"/>
              </a:rPr>
              <a:t>proximity to the </a:t>
            </a:r>
            <a:r>
              <a:rPr lang="en-GB" spc="10" dirty="0" smtClean="0">
                <a:latin typeface="Open Sans" panose="020B0606030504020204" pitchFamily="34" charset="0"/>
                <a:ea typeface="Open Sans" panose="020B0606030504020204" pitchFamily="34" charset="0"/>
                <a:cs typeface="Open Sans" panose="020B0606030504020204" pitchFamily="34" charset="0"/>
              </a:rPr>
              <a:t>coast. Most </a:t>
            </a:r>
            <a:r>
              <a:rPr lang="en-GB" spc="10" dirty="0">
                <a:latin typeface="Open Sans" panose="020B0606030504020204" pitchFamily="34" charset="0"/>
                <a:ea typeface="Open Sans" panose="020B0606030504020204" pitchFamily="34" charset="0"/>
                <a:cs typeface="Open Sans" panose="020B0606030504020204" pitchFamily="34" charset="0"/>
              </a:rPr>
              <a:t>of Launch sites are in proximity to the Equator </a:t>
            </a:r>
            <a:r>
              <a:rPr lang="en-GB" spc="10" dirty="0" smtClean="0">
                <a:latin typeface="Open Sans" panose="020B0606030504020204" pitchFamily="34" charset="0"/>
                <a:ea typeface="Open Sans" panose="020B0606030504020204" pitchFamily="34" charset="0"/>
                <a:cs typeface="Open Sans" panose="020B0606030504020204" pitchFamily="34" charset="0"/>
              </a:rPr>
              <a:t>line and rockets </a:t>
            </a:r>
            <a:r>
              <a:rPr lang="en-GB" spc="10" dirty="0">
                <a:latin typeface="Open Sans" panose="020B0606030504020204" pitchFamily="34" charset="0"/>
                <a:ea typeface="Open Sans" panose="020B0606030504020204" pitchFamily="34" charset="0"/>
                <a:cs typeface="Open Sans" panose="020B0606030504020204" pitchFamily="34" charset="0"/>
              </a:rPr>
              <a:t>launched </a:t>
            </a:r>
            <a:r>
              <a:rPr lang="en-GB" spc="10" dirty="0" smtClean="0">
                <a:latin typeface="Open Sans" panose="020B0606030504020204" pitchFamily="34" charset="0"/>
                <a:ea typeface="Open Sans" panose="020B0606030504020204" pitchFamily="34" charset="0"/>
                <a:cs typeface="Open Sans" panose="020B0606030504020204" pitchFamily="34" charset="0"/>
              </a:rPr>
              <a:t>from these </a:t>
            </a:r>
            <a:r>
              <a:rPr lang="en-GB" spc="10" dirty="0">
                <a:latin typeface="Open Sans" panose="020B0606030504020204" pitchFamily="34" charset="0"/>
                <a:ea typeface="Open Sans" panose="020B0606030504020204" pitchFamily="34" charset="0"/>
                <a:cs typeface="Open Sans" panose="020B0606030504020204" pitchFamily="34" charset="0"/>
              </a:rPr>
              <a:t>sites </a:t>
            </a:r>
            <a:r>
              <a:rPr lang="en-GB" spc="10" dirty="0" smtClean="0">
                <a:latin typeface="Open Sans" panose="020B0606030504020204" pitchFamily="34" charset="0"/>
                <a:ea typeface="Open Sans" panose="020B0606030504020204" pitchFamily="34" charset="0"/>
                <a:cs typeface="Open Sans" panose="020B0606030504020204" pitchFamily="34" charset="0"/>
              </a:rPr>
              <a:t>get </a:t>
            </a:r>
            <a:r>
              <a:rPr lang="en-GB" spc="10" dirty="0">
                <a:latin typeface="Open Sans" panose="020B0606030504020204" pitchFamily="34" charset="0"/>
                <a:ea typeface="Open Sans" panose="020B0606030504020204" pitchFamily="34" charset="0"/>
                <a:cs typeface="Open Sans" panose="020B0606030504020204" pitchFamily="34" charset="0"/>
              </a:rPr>
              <a:t>an additional natural </a:t>
            </a:r>
            <a:r>
              <a:rPr lang="en-GB" spc="10" dirty="0" smtClean="0">
                <a:latin typeface="Open Sans" panose="020B0606030504020204" pitchFamily="34" charset="0"/>
                <a:ea typeface="Open Sans" panose="020B0606030504020204" pitchFamily="34" charset="0"/>
                <a:cs typeface="Open Sans" panose="020B0606030504020204" pitchFamily="34" charset="0"/>
              </a:rPr>
              <a:t>boost due </a:t>
            </a:r>
            <a:r>
              <a:rPr lang="en-GB" spc="10" dirty="0">
                <a:latin typeface="Open Sans" panose="020B0606030504020204" pitchFamily="34" charset="0"/>
                <a:ea typeface="Open Sans" panose="020B0606030504020204" pitchFamily="34" charset="0"/>
                <a:cs typeface="Open Sans" panose="020B0606030504020204" pitchFamily="34" charset="0"/>
              </a:rPr>
              <a:t>to the rotational speed of </a:t>
            </a:r>
            <a:r>
              <a:rPr lang="en-GB" spc="10" dirty="0" smtClean="0">
                <a:latin typeface="Open Sans" panose="020B0606030504020204" pitchFamily="34" charset="0"/>
                <a:ea typeface="Open Sans" panose="020B0606030504020204" pitchFamily="34" charset="0"/>
                <a:cs typeface="Open Sans" panose="020B0606030504020204" pitchFamily="34" charset="0"/>
              </a:rPr>
              <a:t>earth.</a:t>
            </a:r>
          </a:p>
        </p:txBody>
      </p:sp>
      <p:grpSp>
        <p:nvGrpSpPr>
          <p:cNvPr id="5" name="object 4"/>
          <p:cNvGrpSpPr/>
          <p:nvPr/>
        </p:nvGrpSpPr>
        <p:grpSpPr>
          <a:xfrm>
            <a:off x="359663" y="2334033"/>
            <a:ext cx="11295303" cy="4202911"/>
            <a:chOff x="359663" y="2334033"/>
            <a:chExt cx="11295303" cy="4202911"/>
          </a:xfrm>
        </p:grpSpPr>
        <p:pic>
          <p:nvPicPr>
            <p:cNvPr id="7" name="object 5"/>
            <p:cNvPicPr/>
            <p:nvPr/>
          </p:nvPicPr>
          <p:blipFill>
            <a:blip r:embed="rId3" cstate="print"/>
            <a:stretch>
              <a:fillRect/>
            </a:stretch>
          </p:blipFill>
          <p:spPr>
            <a:xfrm>
              <a:off x="359663" y="2337052"/>
              <a:ext cx="5505450" cy="3059430"/>
            </a:xfrm>
            <a:prstGeom prst="rect">
              <a:avLst/>
            </a:prstGeom>
          </p:spPr>
        </p:pic>
        <p:pic>
          <p:nvPicPr>
            <p:cNvPr id="8" name="object 8"/>
            <p:cNvPicPr/>
            <p:nvPr/>
          </p:nvPicPr>
          <p:blipFill>
            <a:blip r:embed="rId4" cstate="print"/>
            <a:stretch>
              <a:fillRect/>
            </a:stretch>
          </p:blipFill>
          <p:spPr>
            <a:xfrm>
              <a:off x="8718981" y="4320286"/>
              <a:ext cx="2935985" cy="2216658"/>
            </a:xfrm>
            <a:prstGeom prst="rect">
              <a:avLst/>
            </a:prstGeom>
          </p:spPr>
        </p:pic>
        <p:pic>
          <p:nvPicPr>
            <p:cNvPr id="9" name="object 10"/>
            <p:cNvPicPr/>
            <p:nvPr/>
          </p:nvPicPr>
          <p:blipFill>
            <a:blip r:embed="rId5" cstate="print"/>
            <a:stretch>
              <a:fillRect/>
            </a:stretch>
          </p:blipFill>
          <p:spPr>
            <a:xfrm>
              <a:off x="6557391" y="2334033"/>
              <a:ext cx="1887474" cy="2236470"/>
            </a:xfrm>
            <a:prstGeom prst="rect">
              <a:avLst/>
            </a:prstGeom>
          </p:spPr>
        </p:pic>
      </p:grpSp>
      <p:cxnSp>
        <p:nvCxnSpPr>
          <p:cNvPr id="10" name="Straight Arrow Connector 9"/>
          <p:cNvCxnSpPr/>
          <p:nvPr/>
        </p:nvCxnSpPr>
        <p:spPr>
          <a:xfrm flipV="1">
            <a:off x="4621148" y="3356975"/>
            <a:ext cx="2994677" cy="15102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a:off x="7753611" y="3356975"/>
            <a:ext cx="2104373" cy="17160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07302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394333"/>
            <a:ext cx="8206800" cy="1123344"/>
          </a:xfrm>
          <a:prstGeom prst="rect">
            <a:avLst/>
          </a:prstGeom>
          <a:noFill/>
          <a:ln>
            <a:noFill/>
          </a:ln>
        </p:spPr>
        <p:txBody>
          <a:bodyPr spcFirstLastPara="1" wrap="square" lIns="0" tIns="121900" rIns="121900" bIns="121900" anchor="t" anchorCtr="0">
            <a:spAutoFit/>
          </a:bodyPr>
          <a:lstStyle/>
          <a:p>
            <a:r>
              <a:rPr lang="en" sz="2500" dirty="0" smtClean="0">
                <a:solidFill>
                  <a:schemeClr val="bg2">
                    <a:lumMod val="75000"/>
                  </a:schemeClr>
                </a:solidFill>
                <a:latin typeface="Open Sans"/>
                <a:ea typeface="Open Sans"/>
                <a:cs typeface="Open Sans"/>
                <a:sym typeface="Open Sans"/>
              </a:rPr>
              <a:t>Interactive Analysis (Folium)</a:t>
            </a:r>
          </a:p>
          <a:p>
            <a:r>
              <a:rPr lang="en-GB" sz="3200" dirty="0" smtClean="0">
                <a:solidFill>
                  <a:srgbClr val="5F6368"/>
                </a:solidFill>
                <a:latin typeface="Open Sans"/>
                <a:ea typeface="Open Sans"/>
                <a:cs typeface="Open Sans"/>
                <a:sym typeface="Open Sans"/>
              </a:rPr>
              <a:t>Launch </a:t>
            </a:r>
            <a:r>
              <a:rPr lang="en-GB" sz="3200" dirty="0">
                <a:solidFill>
                  <a:srgbClr val="5F6368"/>
                </a:solidFill>
                <a:latin typeface="Open Sans"/>
                <a:ea typeface="Open Sans"/>
                <a:cs typeface="Open Sans"/>
                <a:sym typeface="Open Sans"/>
              </a:rPr>
              <a:t>Outcomes by Site</a:t>
            </a:r>
          </a:p>
        </p:txBody>
      </p:sp>
      <p:sp>
        <p:nvSpPr>
          <p:cNvPr id="3" name="object 3"/>
          <p:cNvSpPr txBox="1"/>
          <p:nvPr/>
        </p:nvSpPr>
        <p:spPr>
          <a:xfrm>
            <a:off x="392076" y="1532231"/>
            <a:ext cx="8877184" cy="755335"/>
          </a:xfrm>
          <a:prstGeom prst="rect">
            <a:avLst/>
          </a:prstGeom>
        </p:spPr>
        <p:txBody>
          <a:bodyPr vert="horz" wrap="square" lIns="0" tIns="97790" rIns="0" bIns="0" rtlCol="0">
            <a:spAutoFit/>
          </a:bodyPr>
          <a:lstStyle/>
          <a:p>
            <a:pPr marL="190500">
              <a:lnSpc>
                <a:spcPct val="100000"/>
              </a:lnSpc>
              <a:spcBef>
                <a:spcPts val="770"/>
              </a:spcBef>
            </a:pPr>
            <a:r>
              <a:rPr lang="en-GB" spc="10" dirty="0">
                <a:latin typeface="Open Sans" panose="020B0606030504020204" pitchFamily="34" charset="0"/>
                <a:ea typeface="Open Sans" panose="020B0606030504020204" pitchFamily="34" charset="0"/>
                <a:cs typeface="Open Sans" panose="020B0606030504020204" pitchFamily="34" charset="0"/>
              </a:rPr>
              <a:t>Green markers indicate successful and red ones indicate </a:t>
            </a:r>
            <a:r>
              <a:rPr lang="en-GB" spc="10" dirty="0" smtClean="0">
                <a:latin typeface="Open Sans" panose="020B0606030504020204" pitchFamily="34" charset="0"/>
                <a:ea typeface="Open Sans" panose="020B0606030504020204" pitchFamily="34" charset="0"/>
                <a:cs typeface="Open Sans" panose="020B0606030504020204" pitchFamily="34" charset="0"/>
              </a:rPr>
              <a:t>unsuccessful launches.</a:t>
            </a:r>
          </a:p>
          <a:p>
            <a:pPr marL="190500">
              <a:lnSpc>
                <a:spcPct val="100000"/>
              </a:lnSpc>
              <a:spcBef>
                <a:spcPts val="770"/>
              </a:spcBef>
            </a:pPr>
            <a:r>
              <a:rPr lang="en-GB" spc="10" dirty="0" smtClean="0">
                <a:latin typeface="Open Sans" panose="020B0606030504020204" pitchFamily="34" charset="0"/>
                <a:ea typeface="Open Sans" panose="020B0606030504020204" pitchFamily="34" charset="0"/>
                <a:cs typeface="Open Sans" panose="020B0606030504020204" pitchFamily="34" charset="0"/>
              </a:rPr>
              <a:t>Launch </a:t>
            </a:r>
            <a:r>
              <a:rPr lang="en-GB" spc="10" dirty="0">
                <a:latin typeface="Open Sans" panose="020B0606030504020204" pitchFamily="34" charset="0"/>
                <a:ea typeface="Open Sans" panose="020B0606030504020204" pitchFamily="34" charset="0"/>
                <a:cs typeface="Open Sans" panose="020B0606030504020204" pitchFamily="34" charset="0"/>
              </a:rPr>
              <a:t>Site KSC LC-39A has a very high Success Rate.</a:t>
            </a:r>
            <a:endParaRPr lang="en-GB" spc="10" dirty="0" smtClean="0">
              <a:latin typeface="Open Sans" panose="020B0606030504020204" pitchFamily="34" charset="0"/>
              <a:ea typeface="Open Sans" panose="020B0606030504020204" pitchFamily="34" charset="0"/>
              <a:cs typeface="Open Sans" panose="020B0606030504020204" pitchFamily="34" charset="0"/>
            </a:endParaRPr>
          </a:p>
        </p:txBody>
      </p:sp>
      <p:grpSp>
        <p:nvGrpSpPr>
          <p:cNvPr id="16" name="object 4"/>
          <p:cNvGrpSpPr/>
          <p:nvPr/>
        </p:nvGrpSpPr>
        <p:grpSpPr>
          <a:xfrm>
            <a:off x="392075" y="3514821"/>
            <a:ext cx="8259318" cy="2349246"/>
            <a:chOff x="327659" y="4003547"/>
            <a:chExt cx="8259318" cy="2349246"/>
          </a:xfrm>
        </p:grpSpPr>
        <p:pic>
          <p:nvPicPr>
            <p:cNvPr id="18" name="object 6"/>
            <p:cNvPicPr/>
            <p:nvPr/>
          </p:nvPicPr>
          <p:blipFill>
            <a:blip r:embed="rId3" cstate="print"/>
            <a:stretch>
              <a:fillRect/>
            </a:stretch>
          </p:blipFill>
          <p:spPr>
            <a:xfrm>
              <a:off x="327659" y="4392168"/>
              <a:ext cx="1820418" cy="1953006"/>
            </a:xfrm>
            <a:prstGeom prst="rect">
              <a:avLst/>
            </a:prstGeom>
          </p:spPr>
        </p:pic>
        <p:pic>
          <p:nvPicPr>
            <p:cNvPr id="20" name="object 8"/>
            <p:cNvPicPr/>
            <p:nvPr/>
          </p:nvPicPr>
          <p:blipFill>
            <a:blip r:embed="rId4" cstate="print"/>
            <a:stretch>
              <a:fillRect/>
            </a:stretch>
          </p:blipFill>
          <p:spPr>
            <a:xfrm>
              <a:off x="2686811" y="4579619"/>
              <a:ext cx="2449830" cy="1773174"/>
            </a:xfrm>
            <a:prstGeom prst="rect">
              <a:avLst/>
            </a:prstGeom>
          </p:spPr>
        </p:pic>
        <p:pic>
          <p:nvPicPr>
            <p:cNvPr id="22" name="object 10"/>
            <p:cNvPicPr/>
            <p:nvPr/>
          </p:nvPicPr>
          <p:blipFill>
            <a:blip r:embed="rId5" cstate="print"/>
            <a:stretch>
              <a:fillRect/>
            </a:stretch>
          </p:blipFill>
          <p:spPr>
            <a:xfrm>
              <a:off x="6618731" y="4003547"/>
              <a:ext cx="1968246" cy="2321814"/>
            </a:xfrm>
            <a:prstGeom prst="rect">
              <a:avLst/>
            </a:prstGeom>
          </p:spPr>
        </p:pic>
      </p:grpSp>
      <p:pic>
        <p:nvPicPr>
          <p:cNvPr id="24" name="object 3"/>
          <p:cNvPicPr/>
          <p:nvPr/>
        </p:nvPicPr>
        <p:blipFill>
          <a:blip r:embed="rId6" cstate="print"/>
          <a:stretch>
            <a:fillRect/>
          </a:stretch>
        </p:blipFill>
        <p:spPr>
          <a:xfrm>
            <a:off x="9571100" y="3389756"/>
            <a:ext cx="1968246" cy="2323338"/>
          </a:xfrm>
          <a:prstGeom prst="rect">
            <a:avLst/>
          </a:prstGeom>
        </p:spPr>
      </p:pic>
      <p:sp>
        <p:nvSpPr>
          <p:cNvPr id="25" name="object 15"/>
          <p:cNvSpPr txBox="1"/>
          <p:nvPr/>
        </p:nvSpPr>
        <p:spPr>
          <a:xfrm>
            <a:off x="690233" y="3514821"/>
            <a:ext cx="13595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Open Sans" panose="020B0606030504020204" pitchFamily="34" charset="0"/>
                <a:ea typeface="Open Sans" panose="020B0606030504020204" pitchFamily="34" charset="0"/>
                <a:cs typeface="Open Sans" panose="020B0606030504020204" pitchFamily="34" charset="0"/>
              </a:rPr>
              <a:t>V</a:t>
            </a:r>
            <a:r>
              <a:rPr sz="1800" spc="-65" dirty="0">
                <a:latin typeface="Open Sans" panose="020B0606030504020204" pitchFamily="34" charset="0"/>
                <a:ea typeface="Open Sans" panose="020B0606030504020204" pitchFamily="34" charset="0"/>
                <a:cs typeface="Open Sans" panose="020B0606030504020204" pitchFamily="34" charset="0"/>
              </a:rPr>
              <a:t>AFB</a:t>
            </a:r>
            <a:r>
              <a:rPr sz="1800" spc="-105" dirty="0">
                <a:latin typeface="Open Sans" panose="020B0606030504020204" pitchFamily="34" charset="0"/>
                <a:ea typeface="Open Sans" panose="020B0606030504020204" pitchFamily="34" charset="0"/>
                <a:cs typeface="Open Sans" panose="020B0606030504020204" pitchFamily="34" charset="0"/>
              </a:rPr>
              <a:t> </a:t>
            </a:r>
            <a:r>
              <a:rPr sz="1800" spc="-160" dirty="0">
                <a:latin typeface="Open Sans" panose="020B0606030504020204" pitchFamily="34" charset="0"/>
                <a:ea typeface="Open Sans" panose="020B0606030504020204" pitchFamily="34" charset="0"/>
                <a:cs typeface="Open Sans" panose="020B0606030504020204" pitchFamily="34" charset="0"/>
              </a:rPr>
              <a:t>SL</a:t>
            </a:r>
            <a:r>
              <a:rPr sz="1800" spc="-180" dirty="0">
                <a:latin typeface="Open Sans" panose="020B0606030504020204" pitchFamily="34" charset="0"/>
                <a:ea typeface="Open Sans" panose="020B0606030504020204" pitchFamily="34" charset="0"/>
                <a:cs typeface="Open Sans" panose="020B0606030504020204" pitchFamily="34" charset="0"/>
              </a:rPr>
              <a:t>C</a:t>
            </a:r>
            <a:r>
              <a:rPr sz="1800" spc="-65" dirty="0">
                <a:latin typeface="Open Sans" panose="020B0606030504020204" pitchFamily="34" charset="0"/>
                <a:ea typeface="Open Sans" panose="020B0606030504020204" pitchFamily="34" charset="0"/>
                <a:cs typeface="Open Sans" panose="020B0606030504020204" pitchFamily="34" charset="0"/>
              </a:rPr>
              <a:t>-</a:t>
            </a:r>
            <a:r>
              <a:rPr sz="1800" spc="-80" dirty="0">
                <a:latin typeface="Open Sans" panose="020B0606030504020204" pitchFamily="34" charset="0"/>
                <a:ea typeface="Open Sans" panose="020B0606030504020204" pitchFamily="34" charset="0"/>
                <a:cs typeface="Open Sans" panose="020B0606030504020204" pitchFamily="34" charset="0"/>
              </a:rPr>
              <a:t>4E</a:t>
            </a:r>
            <a:endParaRPr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26" name="object 14"/>
          <p:cNvSpPr txBox="1"/>
          <p:nvPr/>
        </p:nvSpPr>
        <p:spPr>
          <a:xfrm>
            <a:off x="3567448" y="3514821"/>
            <a:ext cx="1226185" cy="299720"/>
          </a:xfrm>
          <a:prstGeom prst="rect">
            <a:avLst/>
          </a:prstGeom>
        </p:spPr>
        <p:txBody>
          <a:bodyPr vert="horz" wrap="square" lIns="0" tIns="12700" rIns="0" bIns="0" rtlCol="0">
            <a:spAutoFit/>
          </a:bodyPr>
          <a:lstStyle/>
          <a:p>
            <a:pPr marL="12700">
              <a:lnSpc>
                <a:spcPct val="100000"/>
              </a:lnSpc>
              <a:spcBef>
                <a:spcPts val="100"/>
              </a:spcBef>
            </a:pPr>
            <a:r>
              <a:rPr sz="1800" spc="-170" dirty="0">
                <a:latin typeface="Open Sans" panose="020B0606030504020204" pitchFamily="34" charset="0"/>
                <a:ea typeface="Open Sans" panose="020B0606030504020204" pitchFamily="34" charset="0"/>
                <a:cs typeface="Open Sans" panose="020B0606030504020204" pitchFamily="34" charset="0"/>
              </a:rPr>
              <a:t>KSC</a:t>
            </a:r>
            <a:r>
              <a:rPr sz="1800" spc="-65" dirty="0">
                <a:latin typeface="Open Sans" panose="020B0606030504020204" pitchFamily="34" charset="0"/>
                <a:ea typeface="Open Sans" panose="020B0606030504020204" pitchFamily="34" charset="0"/>
                <a:cs typeface="Open Sans" panose="020B0606030504020204" pitchFamily="34" charset="0"/>
              </a:rPr>
              <a:t> </a:t>
            </a:r>
            <a:r>
              <a:rPr sz="1800" spc="-130" dirty="0">
                <a:latin typeface="Open Sans" panose="020B0606030504020204" pitchFamily="34" charset="0"/>
                <a:ea typeface="Open Sans" panose="020B0606030504020204" pitchFamily="34" charset="0"/>
                <a:cs typeface="Open Sans" panose="020B0606030504020204" pitchFamily="34" charset="0"/>
              </a:rPr>
              <a:t>LC</a:t>
            </a:r>
            <a:r>
              <a:rPr sz="1800" spc="-65" dirty="0">
                <a:latin typeface="Open Sans" panose="020B0606030504020204" pitchFamily="34" charset="0"/>
                <a:ea typeface="Open Sans" panose="020B0606030504020204" pitchFamily="34" charset="0"/>
                <a:cs typeface="Open Sans" panose="020B0606030504020204" pitchFamily="34" charset="0"/>
              </a:rPr>
              <a:t>-</a:t>
            </a:r>
            <a:r>
              <a:rPr sz="1800" spc="5" dirty="0">
                <a:latin typeface="Open Sans" panose="020B0606030504020204" pitchFamily="34" charset="0"/>
                <a:ea typeface="Open Sans" panose="020B0606030504020204" pitchFamily="34" charset="0"/>
                <a:cs typeface="Open Sans" panose="020B0606030504020204" pitchFamily="34" charset="0"/>
              </a:rPr>
              <a:t>39A</a:t>
            </a:r>
            <a:endParaRPr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p:cNvSpPr/>
          <p:nvPr/>
        </p:nvSpPr>
        <p:spPr>
          <a:xfrm>
            <a:off x="7583141" y="3023626"/>
            <a:ext cx="3247363" cy="369332"/>
          </a:xfrm>
          <a:prstGeom prst="rect">
            <a:avLst/>
          </a:prstGeom>
        </p:spPr>
        <p:txBody>
          <a:bodyPr wrap="none">
            <a:spAutoFit/>
          </a:bodyPr>
          <a:lstStyle/>
          <a:p>
            <a:pPr marL="59690" algn="ctr">
              <a:lnSpc>
                <a:spcPct val="100000"/>
              </a:lnSpc>
              <a:spcBef>
                <a:spcPts val="1500"/>
              </a:spcBef>
            </a:pPr>
            <a:r>
              <a:rPr lang="en-GB" spc="-155" dirty="0">
                <a:latin typeface="Open Sans" panose="020B0606030504020204" pitchFamily="34" charset="0"/>
                <a:ea typeface="Open Sans" panose="020B0606030504020204" pitchFamily="34" charset="0"/>
                <a:cs typeface="Open Sans" panose="020B0606030504020204" pitchFamily="34" charset="0"/>
              </a:rPr>
              <a:t>CCAFS</a:t>
            </a:r>
            <a:r>
              <a:rPr lang="en-GB" spc="-85" dirty="0">
                <a:latin typeface="Open Sans" panose="020B0606030504020204" pitchFamily="34" charset="0"/>
                <a:ea typeface="Open Sans" panose="020B0606030504020204" pitchFamily="34" charset="0"/>
                <a:cs typeface="Open Sans" panose="020B0606030504020204" pitchFamily="34" charset="0"/>
              </a:rPr>
              <a:t> </a:t>
            </a:r>
            <a:r>
              <a:rPr lang="en-GB" spc="-165" dirty="0">
                <a:latin typeface="Open Sans" panose="020B0606030504020204" pitchFamily="34" charset="0"/>
                <a:ea typeface="Open Sans" panose="020B0606030504020204" pitchFamily="34" charset="0"/>
                <a:cs typeface="Open Sans" panose="020B0606030504020204" pitchFamily="34" charset="0"/>
              </a:rPr>
              <a:t>SLC</a:t>
            </a:r>
            <a:r>
              <a:rPr lang="en-GB" spc="-65" dirty="0">
                <a:latin typeface="Open Sans" panose="020B0606030504020204" pitchFamily="34" charset="0"/>
                <a:ea typeface="Open Sans" panose="020B0606030504020204" pitchFamily="34" charset="0"/>
                <a:cs typeface="Open Sans" panose="020B0606030504020204" pitchFamily="34" charset="0"/>
              </a:rPr>
              <a:t>-</a:t>
            </a:r>
            <a:r>
              <a:rPr lang="en-GB" spc="10" dirty="0">
                <a:latin typeface="Open Sans" panose="020B0606030504020204" pitchFamily="34" charset="0"/>
                <a:ea typeface="Open Sans" panose="020B0606030504020204" pitchFamily="34" charset="0"/>
                <a:cs typeface="Open Sans" panose="020B0606030504020204" pitchFamily="34" charset="0"/>
              </a:rPr>
              <a:t>40</a:t>
            </a:r>
            <a:r>
              <a:rPr lang="en-GB" spc="-75" dirty="0">
                <a:latin typeface="Open Sans" panose="020B0606030504020204" pitchFamily="34" charset="0"/>
                <a:ea typeface="Open Sans" panose="020B0606030504020204" pitchFamily="34" charset="0"/>
                <a:cs typeface="Open Sans" panose="020B0606030504020204" pitchFamily="34" charset="0"/>
              </a:rPr>
              <a:t> </a:t>
            </a:r>
            <a:r>
              <a:rPr lang="en-GB" spc="5" dirty="0">
                <a:latin typeface="Open Sans" panose="020B0606030504020204" pitchFamily="34" charset="0"/>
                <a:ea typeface="Open Sans" panose="020B0606030504020204" pitchFamily="34" charset="0"/>
                <a:cs typeface="Open Sans" panose="020B0606030504020204" pitchFamily="34" charset="0"/>
              </a:rPr>
              <a:t>and</a:t>
            </a:r>
            <a:r>
              <a:rPr lang="en-GB" spc="-60" dirty="0">
                <a:latin typeface="Open Sans" panose="020B0606030504020204" pitchFamily="34" charset="0"/>
                <a:ea typeface="Open Sans" panose="020B0606030504020204" pitchFamily="34" charset="0"/>
                <a:cs typeface="Open Sans" panose="020B0606030504020204" pitchFamily="34" charset="0"/>
              </a:rPr>
              <a:t> </a:t>
            </a:r>
            <a:r>
              <a:rPr lang="en-GB" spc="-155" dirty="0">
                <a:latin typeface="Open Sans" panose="020B0606030504020204" pitchFamily="34" charset="0"/>
                <a:ea typeface="Open Sans" panose="020B0606030504020204" pitchFamily="34" charset="0"/>
                <a:cs typeface="Open Sans" panose="020B0606030504020204" pitchFamily="34" charset="0"/>
              </a:rPr>
              <a:t>CCAFS</a:t>
            </a:r>
            <a:r>
              <a:rPr lang="en-GB" spc="-85" dirty="0">
                <a:latin typeface="Open Sans" panose="020B0606030504020204" pitchFamily="34" charset="0"/>
                <a:ea typeface="Open Sans" panose="020B0606030504020204" pitchFamily="34" charset="0"/>
                <a:cs typeface="Open Sans" panose="020B0606030504020204" pitchFamily="34" charset="0"/>
              </a:rPr>
              <a:t> </a:t>
            </a:r>
            <a:r>
              <a:rPr lang="en-GB" spc="-110" dirty="0">
                <a:latin typeface="Open Sans" panose="020B0606030504020204" pitchFamily="34" charset="0"/>
                <a:ea typeface="Open Sans" panose="020B0606030504020204" pitchFamily="34" charset="0"/>
                <a:cs typeface="Open Sans" panose="020B0606030504020204" pitchFamily="34" charset="0"/>
              </a:rPr>
              <a:t>L</a:t>
            </a:r>
            <a:r>
              <a:rPr lang="en-GB" spc="-140" dirty="0">
                <a:latin typeface="Open Sans" panose="020B0606030504020204" pitchFamily="34" charset="0"/>
                <a:ea typeface="Open Sans" panose="020B0606030504020204" pitchFamily="34" charset="0"/>
                <a:cs typeface="Open Sans" panose="020B0606030504020204" pitchFamily="34" charset="0"/>
              </a:rPr>
              <a:t>C</a:t>
            </a:r>
            <a:r>
              <a:rPr lang="en-GB" spc="-65" dirty="0">
                <a:latin typeface="Open Sans" panose="020B0606030504020204" pitchFamily="34" charset="0"/>
                <a:ea typeface="Open Sans" panose="020B0606030504020204" pitchFamily="34" charset="0"/>
                <a:cs typeface="Open Sans" panose="020B0606030504020204" pitchFamily="34" charset="0"/>
              </a:rPr>
              <a:t>-</a:t>
            </a:r>
            <a:r>
              <a:rPr lang="en-GB" spc="10" dirty="0">
                <a:latin typeface="Open Sans" panose="020B0606030504020204" pitchFamily="34" charset="0"/>
                <a:ea typeface="Open Sans" panose="020B0606030504020204" pitchFamily="34" charset="0"/>
                <a:cs typeface="Open Sans" panose="020B0606030504020204" pitchFamily="34" charset="0"/>
              </a:rPr>
              <a:t>40</a:t>
            </a:r>
            <a:endParaRPr lang="en-GB"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29" name="Straight Arrow Connector 28"/>
          <p:cNvCxnSpPr/>
          <p:nvPr/>
        </p:nvCxnSpPr>
        <p:spPr>
          <a:xfrm>
            <a:off x="8755693" y="4675728"/>
            <a:ext cx="65135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9969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394333"/>
            <a:ext cx="8206800" cy="1123344"/>
          </a:xfrm>
          <a:prstGeom prst="rect">
            <a:avLst/>
          </a:prstGeom>
          <a:noFill/>
          <a:ln>
            <a:noFill/>
          </a:ln>
        </p:spPr>
        <p:txBody>
          <a:bodyPr spcFirstLastPara="1" wrap="square" lIns="0" tIns="121900" rIns="121900" bIns="121900" anchor="t" anchorCtr="0">
            <a:spAutoFit/>
          </a:bodyPr>
          <a:lstStyle/>
          <a:p>
            <a:r>
              <a:rPr lang="en" sz="2500" dirty="0" smtClean="0">
                <a:solidFill>
                  <a:schemeClr val="bg2">
                    <a:lumMod val="75000"/>
                  </a:schemeClr>
                </a:solidFill>
                <a:latin typeface="Open Sans"/>
                <a:ea typeface="Open Sans"/>
                <a:cs typeface="Open Sans"/>
                <a:sym typeface="Open Sans"/>
              </a:rPr>
              <a:t>Interactive Analysis (Folium)</a:t>
            </a:r>
          </a:p>
          <a:p>
            <a:r>
              <a:rPr lang="en-GB" sz="3200" dirty="0">
                <a:solidFill>
                  <a:srgbClr val="5F6368"/>
                </a:solidFill>
                <a:latin typeface="Open Sans"/>
                <a:ea typeface="Open Sans"/>
                <a:cs typeface="Open Sans"/>
                <a:sym typeface="Open Sans"/>
              </a:rPr>
              <a:t>Distance to Proximities</a:t>
            </a:r>
          </a:p>
        </p:txBody>
      </p:sp>
      <p:pic>
        <p:nvPicPr>
          <p:cNvPr id="13" name="object 6"/>
          <p:cNvPicPr/>
          <p:nvPr/>
        </p:nvPicPr>
        <p:blipFill>
          <a:blip r:embed="rId3" cstate="print"/>
          <a:stretch>
            <a:fillRect/>
          </a:stretch>
        </p:blipFill>
        <p:spPr>
          <a:xfrm>
            <a:off x="6411468" y="2164991"/>
            <a:ext cx="3914394" cy="2955798"/>
          </a:xfrm>
          <a:prstGeom prst="rect">
            <a:avLst/>
          </a:prstGeom>
        </p:spPr>
      </p:pic>
      <p:pic>
        <p:nvPicPr>
          <p:cNvPr id="14" name="object 7"/>
          <p:cNvPicPr/>
          <p:nvPr/>
        </p:nvPicPr>
        <p:blipFill>
          <a:blip r:embed="rId4" cstate="print"/>
          <a:stretch>
            <a:fillRect/>
          </a:stretch>
        </p:blipFill>
        <p:spPr>
          <a:xfrm>
            <a:off x="3230065" y="4527191"/>
            <a:ext cx="2823209" cy="1959102"/>
          </a:xfrm>
          <a:prstGeom prst="rect">
            <a:avLst/>
          </a:prstGeom>
        </p:spPr>
      </p:pic>
      <p:sp>
        <p:nvSpPr>
          <p:cNvPr id="15" name="object 3"/>
          <p:cNvSpPr txBox="1"/>
          <p:nvPr/>
        </p:nvSpPr>
        <p:spPr>
          <a:xfrm>
            <a:off x="392076" y="1532231"/>
            <a:ext cx="8877184" cy="1791516"/>
          </a:xfrm>
          <a:prstGeom prst="rect">
            <a:avLst/>
          </a:prstGeom>
        </p:spPr>
        <p:txBody>
          <a:bodyPr vert="horz" wrap="square" lIns="0" tIns="97790" rIns="0" bIns="0" rtlCol="0">
            <a:spAutoFit/>
          </a:bodyPr>
          <a:lstStyle/>
          <a:p>
            <a:pPr marL="190500">
              <a:lnSpc>
                <a:spcPct val="100000"/>
              </a:lnSpc>
              <a:spcBef>
                <a:spcPts val="770"/>
              </a:spcBef>
            </a:pPr>
            <a:r>
              <a:rPr lang="en-GB" spc="10" dirty="0" smtClean="0">
                <a:latin typeface="Open Sans" panose="020B0606030504020204" pitchFamily="34" charset="0"/>
                <a:ea typeface="Open Sans" panose="020B0606030504020204" pitchFamily="34" charset="0"/>
                <a:cs typeface="Open Sans" panose="020B0606030504020204" pitchFamily="34" charset="0"/>
              </a:rPr>
              <a:t>This shows distance proximities of the CCAFSSLC-40 </a:t>
            </a:r>
            <a:r>
              <a:rPr lang="en-GB" spc="10" dirty="0">
                <a:latin typeface="Open Sans" panose="020B0606030504020204" pitchFamily="34" charset="0"/>
                <a:ea typeface="Open Sans" panose="020B0606030504020204" pitchFamily="34" charset="0"/>
                <a:cs typeface="Open Sans" panose="020B0606030504020204" pitchFamily="34" charset="0"/>
              </a:rPr>
              <a:t>launch site as an </a:t>
            </a:r>
            <a:r>
              <a:rPr lang="en-GB" spc="10" dirty="0" smtClean="0">
                <a:latin typeface="Open Sans" panose="020B0606030504020204" pitchFamily="34" charset="0"/>
                <a:ea typeface="Open Sans" panose="020B0606030504020204" pitchFamily="34" charset="0"/>
                <a:cs typeface="Open Sans" panose="020B0606030504020204" pitchFamily="34" charset="0"/>
              </a:rPr>
              <a:t>example and it can be see that it is:</a:t>
            </a:r>
          </a:p>
          <a:p>
            <a:pPr marL="990600" lvl="1" indent="-342900">
              <a:spcBef>
                <a:spcPts val="770"/>
              </a:spcBef>
              <a:buFont typeface="+mj-lt"/>
              <a:buAutoNum type="arabicPeriod"/>
            </a:pPr>
            <a:r>
              <a:rPr lang="en-GB" spc="10" dirty="0">
                <a:latin typeface="Open Sans" panose="020B0606030504020204" pitchFamily="34" charset="0"/>
                <a:ea typeface="Open Sans" panose="020B0606030504020204" pitchFamily="34" charset="0"/>
                <a:cs typeface="Open Sans" panose="020B0606030504020204" pitchFamily="34" charset="0"/>
              </a:rPr>
              <a:t>C</a:t>
            </a:r>
            <a:r>
              <a:rPr lang="en-GB" spc="10" dirty="0" smtClean="0">
                <a:latin typeface="Open Sans" panose="020B0606030504020204" pitchFamily="34" charset="0"/>
                <a:ea typeface="Open Sans" panose="020B0606030504020204" pitchFamily="34" charset="0"/>
                <a:cs typeface="Open Sans" panose="020B0606030504020204" pitchFamily="34" charset="0"/>
              </a:rPr>
              <a:t>lose </a:t>
            </a:r>
            <a:r>
              <a:rPr lang="en-GB" spc="10" dirty="0">
                <a:latin typeface="Open Sans" panose="020B0606030504020204" pitchFamily="34" charset="0"/>
                <a:ea typeface="Open Sans" panose="020B0606030504020204" pitchFamily="34" charset="0"/>
                <a:cs typeface="Open Sans" panose="020B0606030504020204" pitchFamily="34" charset="0"/>
              </a:rPr>
              <a:t>to railway (</a:t>
            </a:r>
            <a:r>
              <a:rPr lang="en-GB" spc="10" dirty="0" smtClean="0">
                <a:latin typeface="Open Sans" panose="020B0606030504020204" pitchFamily="34" charset="0"/>
                <a:ea typeface="Open Sans" panose="020B0606030504020204" pitchFamily="34" charset="0"/>
                <a:cs typeface="Open Sans" panose="020B0606030504020204" pitchFamily="34" charset="0"/>
              </a:rPr>
              <a:t>1.29 </a:t>
            </a:r>
            <a:r>
              <a:rPr lang="en-GB" spc="10" dirty="0">
                <a:latin typeface="Open Sans" panose="020B0606030504020204" pitchFamily="34" charset="0"/>
                <a:ea typeface="Open Sans" panose="020B0606030504020204" pitchFamily="34" charset="0"/>
                <a:cs typeface="Open Sans" panose="020B0606030504020204" pitchFamily="34" charset="0"/>
              </a:rPr>
              <a:t>km</a:t>
            </a:r>
            <a:r>
              <a:rPr lang="en-GB" spc="10" dirty="0" smtClean="0">
                <a:latin typeface="Open Sans" panose="020B0606030504020204" pitchFamily="34" charset="0"/>
                <a:ea typeface="Open Sans" panose="020B0606030504020204" pitchFamily="34" charset="0"/>
                <a:cs typeface="Open Sans" panose="020B0606030504020204" pitchFamily="34" charset="0"/>
              </a:rPr>
              <a:t>)</a:t>
            </a:r>
          </a:p>
          <a:p>
            <a:pPr marL="990600" lvl="1" indent="-342900">
              <a:spcBef>
                <a:spcPts val="770"/>
              </a:spcBef>
              <a:buFont typeface="+mj-lt"/>
              <a:buAutoNum type="arabicPeriod"/>
            </a:pPr>
            <a:r>
              <a:rPr lang="en-GB" spc="10" dirty="0" smtClean="0">
                <a:latin typeface="Open Sans" panose="020B0606030504020204" pitchFamily="34" charset="0"/>
                <a:ea typeface="Open Sans" panose="020B0606030504020204" pitchFamily="34" charset="0"/>
                <a:cs typeface="Open Sans" panose="020B0606030504020204" pitchFamily="34" charset="0"/>
              </a:rPr>
              <a:t>Close </a:t>
            </a:r>
            <a:r>
              <a:rPr lang="en-GB" spc="10" dirty="0">
                <a:latin typeface="Open Sans" panose="020B0606030504020204" pitchFamily="34" charset="0"/>
                <a:ea typeface="Open Sans" panose="020B0606030504020204" pitchFamily="34" charset="0"/>
                <a:cs typeface="Open Sans" panose="020B0606030504020204" pitchFamily="34" charset="0"/>
              </a:rPr>
              <a:t>highway </a:t>
            </a:r>
            <a:r>
              <a:rPr lang="en-GB" spc="10" dirty="0" smtClean="0">
                <a:latin typeface="Open Sans" panose="020B0606030504020204" pitchFamily="34" charset="0"/>
                <a:ea typeface="Open Sans" panose="020B0606030504020204" pitchFamily="34" charset="0"/>
                <a:cs typeface="Open Sans" panose="020B0606030504020204" pitchFamily="34" charset="0"/>
              </a:rPr>
              <a:t>(0.29 </a:t>
            </a:r>
            <a:r>
              <a:rPr lang="en-GB" spc="10" dirty="0">
                <a:latin typeface="Open Sans" panose="020B0606030504020204" pitchFamily="34" charset="0"/>
                <a:ea typeface="Open Sans" panose="020B0606030504020204" pitchFamily="34" charset="0"/>
                <a:cs typeface="Open Sans" panose="020B0606030504020204" pitchFamily="34" charset="0"/>
              </a:rPr>
              <a:t>km</a:t>
            </a:r>
            <a:r>
              <a:rPr lang="en-GB" spc="10" dirty="0" smtClean="0">
                <a:latin typeface="Open Sans" panose="020B0606030504020204" pitchFamily="34" charset="0"/>
                <a:ea typeface="Open Sans" panose="020B0606030504020204" pitchFamily="34" charset="0"/>
                <a:cs typeface="Open Sans" panose="020B0606030504020204" pitchFamily="34" charset="0"/>
              </a:rPr>
              <a:t>)</a:t>
            </a:r>
          </a:p>
          <a:p>
            <a:pPr marL="990600" lvl="1" indent="-342900">
              <a:spcBef>
                <a:spcPts val="770"/>
              </a:spcBef>
              <a:buFont typeface="+mj-lt"/>
              <a:buAutoNum type="arabicPeriod"/>
            </a:pPr>
            <a:r>
              <a:rPr lang="en-GB" spc="10" dirty="0" smtClean="0">
                <a:latin typeface="Open Sans" panose="020B0606030504020204" pitchFamily="34" charset="0"/>
                <a:ea typeface="Open Sans" panose="020B0606030504020204" pitchFamily="34" charset="0"/>
                <a:cs typeface="Open Sans" panose="020B0606030504020204" pitchFamily="34" charset="0"/>
              </a:rPr>
              <a:t>Very far from the nearest city (51.74 km)</a:t>
            </a:r>
          </a:p>
        </p:txBody>
      </p:sp>
      <p:sp>
        <p:nvSpPr>
          <p:cNvPr id="17" name="object 15"/>
          <p:cNvSpPr/>
          <p:nvPr/>
        </p:nvSpPr>
        <p:spPr>
          <a:xfrm>
            <a:off x="6876582" y="2060852"/>
            <a:ext cx="315595" cy="318770"/>
          </a:xfrm>
          <a:custGeom>
            <a:avLst/>
            <a:gdLst/>
            <a:ahLst/>
            <a:cxnLst/>
            <a:rect l="l" t="t" r="r" b="b"/>
            <a:pathLst>
              <a:path w="315595" h="318769">
                <a:moveTo>
                  <a:pt x="157734" y="0"/>
                </a:moveTo>
                <a:lnTo>
                  <a:pt x="107874" y="8113"/>
                </a:lnTo>
                <a:lnTo>
                  <a:pt x="64574" y="30711"/>
                </a:lnTo>
                <a:lnTo>
                  <a:pt x="30431" y="65178"/>
                </a:lnTo>
                <a:lnTo>
                  <a:pt x="8040" y="108898"/>
                </a:lnTo>
                <a:lnTo>
                  <a:pt x="0" y="159258"/>
                </a:lnTo>
                <a:lnTo>
                  <a:pt x="8040" y="209617"/>
                </a:lnTo>
                <a:lnTo>
                  <a:pt x="30431" y="253337"/>
                </a:lnTo>
                <a:lnTo>
                  <a:pt x="64574" y="287804"/>
                </a:lnTo>
                <a:lnTo>
                  <a:pt x="107874" y="310402"/>
                </a:lnTo>
                <a:lnTo>
                  <a:pt x="157734" y="318515"/>
                </a:lnTo>
                <a:lnTo>
                  <a:pt x="207593" y="310402"/>
                </a:lnTo>
                <a:lnTo>
                  <a:pt x="250893" y="287804"/>
                </a:lnTo>
                <a:lnTo>
                  <a:pt x="285036" y="253337"/>
                </a:lnTo>
                <a:lnTo>
                  <a:pt x="307427" y="209617"/>
                </a:lnTo>
                <a:lnTo>
                  <a:pt x="315468" y="159258"/>
                </a:lnTo>
                <a:lnTo>
                  <a:pt x="307427" y="108898"/>
                </a:lnTo>
                <a:lnTo>
                  <a:pt x="285036" y="65178"/>
                </a:lnTo>
                <a:lnTo>
                  <a:pt x="250893" y="30711"/>
                </a:lnTo>
                <a:lnTo>
                  <a:pt x="207593" y="8113"/>
                </a:lnTo>
                <a:lnTo>
                  <a:pt x="157734" y="0"/>
                </a:lnTo>
                <a:close/>
              </a:path>
            </a:pathLst>
          </a:custGeom>
          <a:solidFill>
            <a:srgbClr val="B12F07"/>
          </a:solidFill>
        </p:spPr>
        <p:txBody>
          <a:bodyPr wrap="square" lIns="0" tIns="0" rIns="0" bIns="0" rtlCol="0"/>
          <a:lstStyle/>
          <a:p>
            <a:endParaRPr/>
          </a:p>
        </p:txBody>
      </p:sp>
      <p:sp>
        <p:nvSpPr>
          <p:cNvPr id="19" name="object 15"/>
          <p:cNvSpPr/>
          <p:nvPr/>
        </p:nvSpPr>
        <p:spPr>
          <a:xfrm>
            <a:off x="10277094" y="4502807"/>
            <a:ext cx="315595" cy="318770"/>
          </a:xfrm>
          <a:custGeom>
            <a:avLst/>
            <a:gdLst/>
            <a:ahLst/>
            <a:cxnLst/>
            <a:rect l="l" t="t" r="r" b="b"/>
            <a:pathLst>
              <a:path w="315595" h="318769">
                <a:moveTo>
                  <a:pt x="157734" y="0"/>
                </a:moveTo>
                <a:lnTo>
                  <a:pt x="107874" y="8113"/>
                </a:lnTo>
                <a:lnTo>
                  <a:pt x="64574" y="30711"/>
                </a:lnTo>
                <a:lnTo>
                  <a:pt x="30431" y="65178"/>
                </a:lnTo>
                <a:lnTo>
                  <a:pt x="8040" y="108898"/>
                </a:lnTo>
                <a:lnTo>
                  <a:pt x="0" y="159258"/>
                </a:lnTo>
                <a:lnTo>
                  <a:pt x="8040" y="209617"/>
                </a:lnTo>
                <a:lnTo>
                  <a:pt x="30431" y="253337"/>
                </a:lnTo>
                <a:lnTo>
                  <a:pt x="64574" y="287804"/>
                </a:lnTo>
                <a:lnTo>
                  <a:pt x="107874" y="310402"/>
                </a:lnTo>
                <a:lnTo>
                  <a:pt x="157734" y="318515"/>
                </a:lnTo>
                <a:lnTo>
                  <a:pt x="207593" y="310402"/>
                </a:lnTo>
                <a:lnTo>
                  <a:pt x="250893" y="287804"/>
                </a:lnTo>
                <a:lnTo>
                  <a:pt x="285036" y="253337"/>
                </a:lnTo>
                <a:lnTo>
                  <a:pt x="307427" y="209617"/>
                </a:lnTo>
                <a:lnTo>
                  <a:pt x="315468" y="159258"/>
                </a:lnTo>
                <a:lnTo>
                  <a:pt x="307427" y="108898"/>
                </a:lnTo>
                <a:lnTo>
                  <a:pt x="285036" y="65178"/>
                </a:lnTo>
                <a:lnTo>
                  <a:pt x="250893" y="30711"/>
                </a:lnTo>
                <a:lnTo>
                  <a:pt x="207593" y="8113"/>
                </a:lnTo>
                <a:lnTo>
                  <a:pt x="157734" y="0"/>
                </a:lnTo>
                <a:close/>
              </a:path>
            </a:pathLst>
          </a:custGeom>
          <a:solidFill>
            <a:srgbClr val="B12F07"/>
          </a:solidFill>
        </p:spPr>
        <p:txBody>
          <a:bodyPr wrap="square" lIns="0" tIns="0" rIns="0" bIns="0" rtlCol="0"/>
          <a:lstStyle/>
          <a:p>
            <a:endParaRPr/>
          </a:p>
        </p:txBody>
      </p:sp>
      <p:sp>
        <p:nvSpPr>
          <p:cNvPr id="21" name="object 15"/>
          <p:cNvSpPr/>
          <p:nvPr/>
        </p:nvSpPr>
        <p:spPr>
          <a:xfrm>
            <a:off x="5916775" y="5715520"/>
            <a:ext cx="315595" cy="318770"/>
          </a:xfrm>
          <a:custGeom>
            <a:avLst/>
            <a:gdLst/>
            <a:ahLst/>
            <a:cxnLst/>
            <a:rect l="l" t="t" r="r" b="b"/>
            <a:pathLst>
              <a:path w="315595" h="318769">
                <a:moveTo>
                  <a:pt x="157734" y="0"/>
                </a:moveTo>
                <a:lnTo>
                  <a:pt x="107874" y="8113"/>
                </a:lnTo>
                <a:lnTo>
                  <a:pt x="64574" y="30711"/>
                </a:lnTo>
                <a:lnTo>
                  <a:pt x="30431" y="65178"/>
                </a:lnTo>
                <a:lnTo>
                  <a:pt x="8040" y="108898"/>
                </a:lnTo>
                <a:lnTo>
                  <a:pt x="0" y="159258"/>
                </a:lnTo>
                <a:lnTo>
                  <a:pt x="8040" y="209617"/>
                </a:lnTo>
                <a:lnTo>
                  <a:pt x="30431" y="253337"/>
                </a:lnTo>
                <a:lnTo>
                  <a:pt x="64574" y="287804"/>
                </a:lnTo>
                <a:lnTo>
                  <a:pt x="107874" y="310402"/>
                </a:lnTo>
                <a:lnTo>
                  <a:pt x="157734" y="318515"/>
                </a:lnTo>
                <a:lnTo>
                  <a:pt x="207593" y="310402"/>
                </a:lnTo>
                <a:lnTo>
                  <a:pt x="250893" y="287804"/>
                </a:lnTo>
                <a:lnTo>
                  <a:pt x="285036" y="253337"/>
                </a:lnTo>
                <a:lnTo>
                  <a:pt x="307427" y="209617"/>
                </a:lnTo>
                <a:lnTo>
                  <a:pt x="315468" y="159258"/>
                </a:lnTo>
                <a:lnTo>
                  <a:pt x="307427" y="108898"/>
                </a:lnTo>
                <a:lnTo>
                  <a:pt x="285036" y="65178"/>
                </a:lnTo>
                <a:lnTo>
                  <a:pt x="250893" y="30711"/>
                </a:lnTo>
                <a:lnTo>
                  <a:pt x="207593" y="8113"/>
                </a:lnTo>
                <a:lnTo>
                  <a:pt x="157734" y="0"/>
                </a:lnTo>
                <a:close/>
              </a:path>
            </a:pathLst>
          </a:custGeom>
          <a:solidFill>
            <a:srgbClr val="B12F07"/>
          </a:solidFill>
        </p:spPr>
        <p:txBody>
          <a:bodyPr wrap="square" lIns="0" tIns="0" rIns="0" bIns="0" rtlCol="0"/>
          <a:lstStyle/>
          <a:p>
            <a:endParaRPr/>
          </a:p>
        </p:txBody>
      </p:sp>
      <p:sp>
        <p:nvSpPr>
          <p:cNvPr id="23" name="object 24"/>
          <p:cNvSpPr txBox="1"/>
          <p:nvPr/>
        </p:nvSpPr>
        <p:spPr>
          <a:xfrm>
            <a:off x="6978499" y="2119963"/>
            <a:ext cx="111760" cy="197490"/>
          </a:xfrm>
          <a:prstGeom prst="rect">
            <a:avLst/>
          </a:prstGeom>
        </p:spPr>
        <p:txBody>
          <a:bodyPr vert="horz" wrap="square" lIns="0" tIns="12700" rIns="0" bIns="0" rtlCol="0">
            <a:spAutoFit/>
          </a:bodyPr>
          <a:lstStyle/>
          <a:p>
            <a:pPr marL="12700">
              <a:lnSpc>
                <a:spcPct val="100000"/>
              </a:lnSpc>
              <a:spcBef>
                <a:spcPts val="100"/>
              </a:spcBef>
            </a:pPr>
            <a:r>
              <a:rPr lang="en-GB" sz="1200" spc="5" dirty="0" smtClean="0">
                <a:solidFill>
                  <a:srgbClr val="FFFFFF"/>
                </a:solidFill>
                <a:latin typeface="Microsoft Sans Serif"/>
                <a:cs typeface="Microsoft Sans Serif"/>
              </a:rPr>
              <a:t>1</a:t>
            </a:r>
          </a:p>
        </p:txBody>
      </p:sp>
      <p:sp>
        <p:nvSpPr>
          <p:cNvPr id="30" name="object 24"/>
          <p:cNvSpPr txBox="1"/>
          <p:nvPr/>
        </p:nvSpPr>
        <p:spPr>
          <a:xfrm>
            <a:off x="10379011" y="4555783"/>
            <a:ext cx="111760" cy="197490"/>
          </a:xfrm>
          <a:prstGeom prst="rect">
            <a:avLst/>
          </a:prstGeom>
        </p:spPr>
        <p:txBody>
          <a:bodyPr vert="horz" wrap="square" lIns="0" tIns="12700" rIns="0" bIns="0" rtlCol="0">
            <a:spAutoFit/>
          </a:bodyPr>
          <a:lstStyle/>
          <a:p>
            <a:pPr marL="12700">
              <a:lnSpc>
                <a:spcPct val="100000"/>
              </a:lnSpc>
              <a:spcBef>
                <a:spcPts val="100"/>
              </a:spcBef>
            </a:pPr>
            <a:r>
              <a:rPr lang="en-GB" sz="1200" spc="5" dirty="0" smtClean="0">
                <a:solidFill>
                  <a:srgbClr val="FFFFFF"/>
                </a:solidFill>
                <a:latin typeface="Microsoft Sans Serif"/>
                <a:cs typeface="Microsoft Sans Serif"/>
              </a:rPr>
              <a:t>2</a:t>
            </a:r>
          </a:p>
        </p:txBody>
      </p:sp>
      <p:sp>
        <p:nvSpPr>
          <p:cNvPr id="31" name="object 24"/>
          <p:cNvSpPr txBox="1"/>
          <p:nvPr/>
        </p:nvSpPr>
        <p:spPr>
          <a:xfrm>
            <a:off x="6031062" y="5776160"/>
            <a:ext cx="111760" cy="197490"/>
          </a:xfrm>
          <a:prstGeom prst="rect">
            <a:avLst/>
          </a:prstGeom>
        </p:spPr>
        <p:txBody>
          <a:bodyPr vert="horz" wrap="square" lIns="0" tIns="12700" rIns="0" bIns="0" rtlCol="0">
            <a:spAutoFit/>
          </a:bodyPr>
          <a:lstStyle/>
          <a:p>
            <a:pPr marL="12700">
              <a:lnSpc>
                <a:spcPct val="100000"/>
              </a:lnSpc>
              <a:spcBef>
                <a:spcPts val="100"/>
              </a:spcBef>
            </a:pPr>
            <a:r>
              <a:rPr lang="en-GB" sz="1200" spc="5" dirty="0" smtClean="0">
                <a:solidFill>
                  <a:srgbClr val="FFFFFF"/>
                </a:solidFill>
                <a:latin typeface="Microsoft Sans Serif"/>
                <a:cs typeface="Microsoft Sans Serif"/>
              </a:rPr>
              <a:t>3</a:t>
            </a:r>
          </a:p>
        </p:txBody>
      </p:sp>
    </p:spTree>
    <p:extLst>
      <p:ext uri="{BB962C8B-B14F-4D97-AF65-F5344CB8AC3E}">
        <p14:creationId xmlns:p14="http://schemas.microsoft.com/office/powerpoint/2010/main" val="2753677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394333"/>
            <a:ext cx="8206800" cy="1123344"/>
          </a:xfrm>
          <a:prstGeom prst="rect">
            <a:avLst/>
          </a:prstGeom>
          <a:noFill/>
          <a:ln>
            <a:noFill/>
          </a:ln>
        </p:spPr>
        <p:txBody>
          <a:bodyPr spcFirstLastPara="1" wrap="square" lIns="0" tIns="121900" rIns="121900" bIns="121900" anchor="t" anchorCtr="0">
            <a:spAutoFit/>
          </a:bodyPr>
          <a:lstStyle/>
          <a:p>
            <a:r>
              <a:rPr lang="en" sz="2500" dirty="0" smtClean="0">
                <a:solidFill>
                  <a:schemeClr val="bg2">
                    <a:lumMod val="75000"/>
                  </a:schemeClr>
                </a:solidFill>
                <a:latin typeface="Open Sans"/>
                <a:ea typeface="Open Sans"/>
                <a:cs typeface="Open Sans"/>
                <a:sym typeface="Open Sans"/>
              </a:rPr>
              <a:t>Interactive Analysis (Plotly Dash)</a:t>
            </a:r>
          </a:p>
          <a:p>
            <a:r>
              <a:rPr lang="en-GB" sz="3200" dirty="0">
                <a:solidFill>
                  <a:srgbClr val="5F6368"/>
                </a:solidFill>
                <a:latin typeface="Open Sans"/>
                <a:ea typeface="Open Sans"/>
                <a:cs typeface="Open Sans"/>
                <a:sym typeface="Open Sans"/>
              </a:rPr>
              <a:t>Launch Success by </a:t>
            </a:r>
            <a:r>
              <a:rPr lang="en-GB" sz="3200" dirty="0" smtClean="0">
                <a:solidFill>
                  <a:srgbClr val="5F6368"/>
                </a:solidFill>
                <a:latin typeface="Open Sans"/>
                <a:ea typeface="Open Sans"/>
                <a:cs typeface="Open Sans"/>
                <a:sym typeface="Open Sans"/>
              </a:rPr>
              <a:t>Site</a:t>
            </a:r>
            <a:endParaRPr lang="en-GB" sz="3200" dirty="0">
              <a:solidFill>
                <a:srgbClr val="5F6368"/>
              </a:solidFill>
              <a:latin typeface="Open Sans"/>
              <a:ea typeface="Open Sans"/>
              <a:cs typeface="Open Sans"/>
              <a:sym typeface="Open Sans"/>
            </a:endParaRPr>
          </a:p>
        </p:txBody>
      </p:sp>
      <p:pic>
        <p:nvPicPr>
          <p:cNvPr id="12" name="object 6"/>
          <p:cNvPicPr/>
          <p:nvPr/>
        </p:nvPicPr>
        <p:blipFill>
          <a:blip r:embed="rId3" cstate="print"/>
          <a:stretch>
            <a:fillRect/>
          </a:stretch>
        </p:blipFill>
        <p:spPr>
          <a:xfrm>
            <a:off x="4722560" y="1517677"/>
            <a:ext cx="7146006" cy="4150666"/>
          </a:xfrm>
          <a:prstGeom prst="rect">
            <a:avLst/>
          </a:prstGeom>
        </p:spPr>
      </p:pic>
      <p:sp>
        <p:nvSpPr>
          <p:cNvPr id="16" name="object 3"/>
          <p:cNvSpPr txBox="1"/>
          <p:nvPr/>
        </p:nvSpPr>
        <p:spPr>
          <a:xfrm>
            <a:off x="392076" y="1532231"/>
            <a:ext cx="3741514" cy="1217000"/>
          </a:xfrm>
          <a:prstGeom prst="rect">
            <a:avLst/>
          </a:prstGeom>
        </p:spPr>
        <p:txBody>
          <a:bodyPr vert="horz" wrap="square" lIns="0" tIns="97790" rIns="0" bIns="0" rtlCol="0">
            <a:spAutoFit/>
          </a:bodyPr>
          <a:lstStyle/>
          <a:p>
            <a:pPr marL="190500">
              <a:lnSpc>
                <a:spcPct val="100000"/>
              </a:lnSpc>
              <a:spcBef>
                <a:spcPts val="770"/>
              </a:spcBef>
            </a:pPr>
            <a:r>
              <a:rPr lang="en-GB" spc="10" dirty="0" smtClean="0">
                <a:solidFill>
                  <a:srgbClr val="FF0000"/>
                </a:solidFill>
                <a:latin typeface="Open Sans" panose="020B0606030504020204" pitchFamily="34" charset="0"/>
                <a:ea typeface="Open Sans" panose="020B0606030504020204" pitchFamily="34" charset="0"/>
                <a:cs typeface="Open Sans" panose="020B0606030504020204" pitchFamily="34" charset="0"/>
              </a:rPr>
              <a:t>Total Success Launch by Site</a:t>
            </a:r>
          </a:p>
          <a:p>
            <a:pPr marL="476250" indent="-285750">
              <a:lnSpc>
                <a:spcPct val="100000"/>
              </a:lnSpc>
              <a:spcBef>
                <a:spcPts val="770"/>
              </a:spcBef>
              <a:buFontTx/>
              <a:buChar char="-"/>
            </a:pPr>
            <a:r>
              <a:rPr lang="en-GB" sz="1600" dirty="0" smtClean="0">
                <a:latin typeface="Open Sans" panose="020B0606030504020204" pitchFamily="34" charset="0"/>
                <a:ea typeface="Open Sans" panose="020B0606030504020204" pitchFamily="34" charset="0"/>
                <a:cs typeface="Open Sans" panose="020B0606030504020204" pitchFamily="34" charset="0"/>
              </a:rPr>
              <a:t>KSC LC-39A has the most successful launches amongst launch sites (41.2%)</a:t>
            </a:r>
          </a:p>
        </p:txBody>
      </p:sp>
    </p:spTree>
    <p:extLst>
      <p:ext uri="{BB962C8B-B14F-4D97-AF65-F5344CB8AC3E}">
        <p14:creationId xmlns:p14="http://schemas.microsoft.com/office/powerpoint/2010/main" val="3610905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394333"/>
            <a:ext cx="8206800" cy="1123344"/>
          </a:xfrm>
          <a:prstGeom prst="rect">
            <a:avLst/>
          </a:prstGeom>
          <a:noFill/>
          <a:ln>
            <a:noFill/>
          </a:ln>
        </p:spPr>
        <p:txBody>
          <a:bodyPr spcFirstLastPara="1" wrap="square" lIns="0" tIns="121900" rIns="121900" bIns="121900" anchor="t" anchorCtr="0">
            <a:spAutoFit/>
          </a:bodyPr>
          <a:lstStyle/>
          <a:p>
            <a:r>
              <a:rPr lang="en" sz="2500" dirty="0" smtClean="0">
                <a:solidFill>
                  <a:schemeClr val="bg2">
                    <a:lumMod val="75000"/>
                  </a:schemeClr>
                </a:solidFill>
                <a:latin typeface="Open Sans"/>
                <a:ea typeface="Open Sans"/>
                <a:cs typeface="Open Sans"/>
                <a:sym typeface="Open Sans"/>
              </a:rPr>
              <a:t>Interactive Analysis (Plotly Dash)</a:t>
            </a:r>
          </a:p>
          <a:p>
            <a:r>
              <a:rPr lang="en-GB" sz="3200" dirty="0" smtClean="0">
                <a:solidFill>
                  <a:srgbClr val="5F6368"/>
                </a:solidFill>
                <a:latin typeface="Open Sans"/>
                <a:ea typeface="Open Sans"/>
                <a:cs typeface="Open Sans"/>
                <a:sym typeface="Open Sans"/>
              </a:rPr>
              <a:t>Highest </a:t>
            </a:r>
            <a:r>
              <a:rPr lang="en-GB" sz="3200" dirty="0">
                <a:solidFill>
                  <a:srgbClr val="5F6368"/>
                </a:solidFill>
                <a:latin typeface="Open Sans"/>
                <a:ea typeface="Open Sans"/>
                <a:cs typeface="Open Sans"/>
                <a:sym typeface="Open Sans"/>
              </a:rPr>
              <a:t>launch success ratio</a:t>
            </a:r>
          </a:p>
        </p:txBody>
      </p:sp>
      <p:sp>
        <p:nvSpPr>
          <p:cNvPr id="16" name="object 3"/>
          <p:cNvSpPr txBox="1"/>
          <p:nvPr/>
        </p:nvSpPr>
        <p:spPr>
          <a:xfrm>
            <a:off x="392076" y="1532231"/>
            <a:ext cx="4217502" cy="1217000"/>
          </a:xfrm>
          <a:prstGeom prst="rect">
            <a:avLst/>
          </a:prstGeom>
        </p:spPr>
        <p:txBody>
          <a:bodyPr vert="horz" wrap="square" lIns="0" tIns="97790" rIns="0" bIns="0" rtlCol="0">
            <a:spAutoFit/>
          </a:bodyPr>
          <a:lstStyle/>
          <a:p>
            <a:pPr marL="190500">
              <a:lnSpc>
                <a:spcPct val="100000"/>
              </a:lnSpc>
              <a:spcBef>
                <a:spcPts val="770"/>
              </a:spcBef>
            </a:pPr>
            <a:r>
              <a:rPr lang="en-GB" spc="10" dirty="0" smtClean="0">
                <a:solidFill>
                  <a:srgbClr val="FF0000"/>
                </a:solidFill>
                <a:latin typeface="Open Sans" panose="020B0606030504020204" pitchFamily="34" charset="0"/>
                <a:ea typeface="Open Sans" panose="020B0606030504020204" pitchFamily="34" charset="0"/>
                <a:cs typeface="Open Sans" panose="020B0606030504020204" pitchFamily="34" charset="0"/>
              </a:rPr>
              <a:t>Total Success Launch for KSC LC-39A</a:t>
            </a:r>
          </a:p>
          <a:p>
            <a:pPr marL="476250" indent="-285750">
              <a:lnSpc>
                <a:spcPct val="100000"/>
              </a:lnSpc>
              <a:spcBef>
                <a:spcPts val="770"/>
              </a:spcBef>
              <a:buFontTx/>
              <a:buChar char="-"/>
            </a:pPr>
            <a:r>
              <a:rPr lang="en-GB" sz="1600" dirty="0" smtClean="0">
                <a:latin typeface="Open Sans" panose="020B0606030504020204" pitchFamily="34" charset="0"/>
                <a:ea typeface="Open Sans" panose="020B0606030504020204" pitchFamily="34" charset="0"/>
                <a:cs typeface="Open Sans" panose="020B0606030504020204" pitchFamily="34" charset="0"/>
              </a:rPr>
              <a:t>KSC </a:t>
            </a:r>
            <a:r>
              <a:rPr lang="en-GB" sz="1600" dirty="0">
                <a:latin typeface="Open Sans" panose="020B0606030504020204" pitchFamily="34" charset="0"/>
                <a:ea typeface="Open Sans" panose="020B0606030504020204" pitchFamily="34" charset="0"/>
                <a:cs typeface="Open Sans" panose="020B0606030504020204" pitchFamily="34" charset="0"/>
              </a:rPr>
              <a:t>LC-39A has the highest launch success rate (76.9%) with 10 successful and only 3 failed landings.</a:t>
            </a:r>
            <a:endParaRPr lang="en-GB" sz="1600" dirty="0" smtClean="0">
              <a:latin typeface="Open Sans" panose="020B0606030504020204" pitchFamily="34" charset="0"/>
              <a:ea typeface="Open Sans" panose="020B0606030504020204" pitchFamily="34" charset="0"/>
              <a:cs typeface="Open Sans" panose="020B0606030504020204" pitchFamily="34" charset="0"/>
            </a:endParaRPr>
          </a:p>
        </p:txBody>
      </p:sp>
      <p:pic>
        <p:nvPicPr>
          <p:cNvPr id="6" name="object 3"/>
          <p:cNvPicPr/>
          <p:nvPr/>
        </p:nvPicPr>
        <p:blipFill>
          <a:blip r:embed="rId3" cstate="print"/>
          <a:stretch>
            <a:fillRect/>
          </a:stretch>
        </p:blipFill>
        <p:spPr>
          <a:xfrm>
            <a:off x="4722560" y="1532231"/>
            <a:ext cx="7146006" cy="4240598"/>
          </a:xfrm>
          <a:prstGeom prst="rect">
            <a:avLst/>
          </a:prstGeom>
        </p:spPr>
      </p:pic>
    </p:spTree>
    <p:extLst>
      <p:ext uri="{BB962C8B-B14F-4D97-AF65-F5344CB8AC3E}">
        <p14:creationId xmlns:p14="http://schemas.microsoft.com/office/powerpoint/2010/main" val="1174154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394333"/>
            <a:ext cx="8206800" cy="1123344"/>
          </a:xfrm>
          <a:prstGeom prst="rect">
            <a:avLst/>
          </a:prstGeom>
          <a:noFill/>
          <a:ln>
            <a:noFill/>
          </a:ln>
        </p:spPr>
        <p:txBody>
          <a:bodyPr spcFirstLastPara="1" wrap="square" lIns="0" tIns="121900" rIns="121900" bIns="121900" anchor="t" anchorCtr="0">
            <a:spAutoFit/>
          </a:bodyPr>
          <a:lstStyle/>
          <a:p>
            <a:r>
              <a:rPr lang="en" sz="2500" dirty="0" smtClean="0">
                <a:solidFill>
                  <a:schemeClr val="bg2">
                    <a:lumMod val="75000"/>
                  </a:schemeClr>
                </a:solidFill>
                <a:latin typeface="Open Sans"/>
                <a:ea typeface="Open Sans"/>
                <a:cs typeface="Open Sans"/>
                <a:sym typeface="Open Sans"/>
              </a:rPr>
              <a:t>Interactive Analysis (Plotly Dash)</a:t>
            </a:r>
          </a:p>
          <a:p>
            <a:r>
              <a:rPr lang="en-GB" sz="3200" dirty="0">
                <a:solidFill>
                  <a:srgbClr val="5F6368"/>
                </a:solidFill>
                <a:latin typeface="Open Sans"/>
                <a:ea typeface="Open Sans"/>
                <a:cs typeface="Open Sans"/>
                <a:sym typeface="Open Sans"/>
              </a:rPr>
              <a:t>Payload vs. Launch Outcome</a:t>
            </a:r>
          </a:p>
        </p:txBody>
      </p:sp>
      <p:sp>
        <p:nvSpPr>
          <p:cNvPr id="16" name="object 3"/>
          <p:cNvSpPr txBox="1"/>
          <p:nvPr/>
        </p:nvSpPr>
        <p:spPr>
          <a:xfrm>
            <a:off x="392076" y="1532231"/>
            <a:ext cx="5808308" cy="1565813"/>
          </a:xfrm>
          <a:prstGeom prst="rect">
            <a:avLst/>
          </a:prstGeom>
        </p:spPr>
        <p:txBody>
          <a:bodyPr vert="horz" wrap="square" lIns="0" tIns="97790" rIns="0" bIns="0" rtlCol="0">
            <a:spAutoFit/>
          </a:bodyPr>
          <a:lstStyle/>
          <a:p>
            <a:pPr marL="190500">
              <a:lnSpc>
                <a:spcPct val="100000"/>
              </a:lnSpc>
              <a:spcBef>
                <a:spcPts val="770"/>
              </a:spcBef>
            </a:pPr>
            <a:r>
              <a:rPr lang="en-GB" spc="10" dirty="0" smtClean="0">
                <a:solidFill>
                  <a:srgbClr val="FF0000"/>
                </a:solidFill>
                <a:latin typeface="Open Sans" panose="020B0606030504020204" pitchFamily="34" charset="0"/>
                <a:ea typeface="Open Sans" panose="020B0606030504020204" pitchFamily="34" charset="0"/>
                <a:cs typeface="Open Sans" panose="020B0606030504020204" pitchFamily="34" charset="0"/>
              </a:rPr>
              <a:t>Correlation between Payload and Landing</a:t>
            </a:r>
          </a:p>
          <a:p>
            <a:pPr marL="476250" indent="-285750">
              <a:lnSpc>
                <a:spcPct val="100000"/>
              </a:lnSpc>
              <a:spcBef>
                <a:spcPts val="770"/>
              </a:spcBef>
              <a:buFontTx/>
              <a:buChar char="-"/>
            </a:pPr>
            <a:r>
              <a:rPr lang="en-GB" sz="1600" dirty="0">
                <a:latin typeface="Open Sans" panose="020B0606030504020204" pitchFamily="34" charset="0"/>
                <a:ea typeface="Open Sans" panose="020B0606030504020204" pitchFamily="34" charset="0"/>
                <a:cs typeface="Open Sans" panose="020B0606030504020204" pitchFamily="34" charset="0"/>
              </a:rPr>
              <a:t>Payloads between 2,000 kg and </a:t>
            </a:r>
            <a:r>
              <a:rPr lang="en-GB" sz="1600" dirty="0" smtClean="0">
                <a:latin typeface="Open Sans" panose="020B0606030504020204" pitchFamily="34" charset="0"/>
                <a:ea typeface="Open Sans" panose="020B0606030504020204" pitchFamily="34" charset="0"/>
                <a:cs typeface="Open Sans" panose="020B0606030504020204" pitchFamily="34" charset="0"/>
              </a:rPr>
              <a:t>4,000 kg (low payload) </a:t>
            </a:r>
            <a:r>
              <a:rPr lang="en-GB" sz="1600" dirty="0">
                <a:latin typeface="Open Sans" panose="020B0606030504020204" pitchFamily="34" charset="0"/>
                <a:ea typeface="Open Sans" panose="020B0606030504020204" pitchFamily="34" charset="0"/>
                <a:cs typeface="Open Sans" panose="020B0606030504020204" pitchFamily="34" charset="0"/>
              </a:rPr>
              <a:t>have the highest success rate</a:t>
            </a:r>
            <a:r>
              <a:rPr lang="en-GB" sz="1600" dirty="0" smtClean="0">
                <a:latin typeface="Open Sans" panose="020B0606030504020204" pitchFamily="34" charset="0"/>
                <a:ea typeface="Open Sans" panose="020B0606030504020204" pitchFamily="34" charset="0"/>
                <a:cs typeface="Open Sans" panose="020B0606030504020204" pitchFamily="34" charset="0"/>
              </a:rPr>
              <a:t>.</a:t>
            </a:r>
          </a:p>
          <a:p>
            <a:pPr marL="476250" indent="-285750">
              <a:lnSpc>
                <a:spcPct val="100000"/>
              </a:lnSpc>
              <a:spcBef>
                <a:spcPts val="770"/>
              </a:spcBef>
              <a:buFontTx/>
              <a:buChar char="-"/>
            </a:pPr>
            <a:r>
              <a:rPr lang="en-GB" sz="1600" dirty="0" smtClean="0">
                <a:latin typeface="Open Sans" panose="020B0606030504020204" pitchFamily="34" charset="0"/>
                <a:ea typeface="Open Sans" panose="020B0606030504020204" pitchFamily="34" charset="0"/>
                <a:cs typeface="Open Sans" panose="020B0606030504020204" pitchFamily="34" charset="0"/>
              </a:rPr>
              <a:t>Payloads of 4,000-10,000 (</a:t>
            </a:r>
            <a:r>
              <a:rPr lang="en-GB" sz="1600" dirty="0">
                <a:latin typeface="Open Sans" panose="020B0606030504020204" pitchFamily="34" charset="0"/>
                <a:ea typeface="Open Sans" panose="020B0606030504020204" pitchFamily="34" charset="0"/>
                <a:cs typeface="Open Sans" panose="020B0606030504020204" pitchFamily="34" charset="0"/>
              </a:rPr>
              <a:t>massive </a:t>
            </a:r>
            <a:r>
              <a:rPr lang="en-GB" sz="1600" dirty="0" smtClean="0">
                <a:latin typeface="Open Sans" panose="020B0606030504020204" pitchFamily="34" charset="0"/>
                <a:ea typeface="Open Sans" panose="020B0606030504020204" pitchFamily="34" charset="0"/>
                <a:cs typeface="Open Sans" panose="020B0606030504020204" pitchFamily="34" charset="0"/>
              </a:rPr>
              <a:t>payload), have less success rate.</a:t>
            </a:r>
          </a:p>
        </p:txBody>
      </p:sp>
      <p:pic>
        <p:nvPicPr>
          <p:cNvPr id="13" name="object 3"/>
          <p:cNvPicPr/>
          <p:nvPr/>
        </p:nvPicPr>
        <p:blipFill>
          <a:blip r:embed="rId3" cstate="print"/>
          <a:stretch>
            <a:fillRect/>
          </a:stretch>
        </p:blipFill>
        <p:spPr>
          <a:xfrm>
            <a:off x="7194711" y="1085087"/>
            <a:ext cx="4650485" cy="2574798"/>
          </a:xfrm>
          <a:prstGeom prst="rect">
            <a:avLst/>
          </a:prstGeom>
        </p:spPr>
      </p:pic>
      <p:pic>
        <p:nvPicPr>
          <p:cNvPr id="17" name="object 6"/>
          <p:cNvPicPr/>
          <p:nvPr/>
        </p:nvPicPr>
        <p:blipFill>
          <a:blip r:embed="rId4" cstate="print"/>
          <a:stretch>
            <a:fillRect/>
          </a:stretch>
        </p:blipFill>
        <p:spPr>
          <a:xfrm>
            <a:off x="7226716" y="3849624"/>
            <a:ext cx="4641341" cy="2576322"/>
          </a:xfrm>
          <a:prstGeom prst="rect">
            <a:avLst/>
          </a:prstGeom>
        </p:spPr>
      </p:pic>
      <p:sp>
        <p:nvSpPr>
          <p:cNvPr id="19" name="object 15"/>
          <p:cNvSpPr/>
          <p:nvPr/>
        </p:nvSpPr>
        <p:spPr>
          <a:xfrm>
            <a:off x="7130515" y="947353"/>
            <a:ext cx="315595" cy="318770"/>
          </a:xfrm>
          <a:custGeom>
            <a:avLst/>
            <a:gdLst/>
            <a:ahLst/>
            <a:cxnLst/>
            <a:rect l="l" t="t" r="r" b="b"/>
            <a:pathLst>
              <a:path w="315595" h="318769">
                <a:moveTo>
                  <a:pt x="157734" y="0"/>
                </a:moveTo>
                <a:lnTo>
                  <a:pt x="107874" y="8113"/>
                </a:lnTo>
                <a:lnTo>
                  <a:pt x="64574" y="30711"/>
                </a:lnTo>
                <a:lnTo>
                  <a:pt x="30431" y="65178"/>
                </a:lnTo>
                <a:lnTo>
                  <a:pt x="8040" y="108898"/>
                </a:lnTo>
                <a:lnTo>
                  <a:pt x="0" y="159258"/>
                </a:lnTo>
                <a:lnTo>
                  <a:pt x="8040" y="209617"/>
                </a:lnTo>
                <a:lnTo>
                  <a:pt x="30431" y="253337"/>
                </a:lnTo>
                <a:lnTo>
                  <a:pt x="64574" y="287804"/>
                </a:lnTo>
                <a:lnTo>
                  <a:pt x="107874" y="310402"/>
                </a:lnTo>
                <a:lnTo>
                  <a:pt x="157734" y="318515"/>
                </a:lnTo>
                <a:lnTo>
                  <a:pt x="207593" y="310402"/>
                </a:lnTo>
                <a:lnTo>
                  <a:pt x="250893" y="287804"/>
                </a:lnTo>
                <a:lnTo>
                  <a:pt x="285036" y="253337"/>
                </a:lnTo>
                <a:lnTo>
                  <a:pt x="307427" y="209617"/>
                </a:lnTo>
                <a:lnTo>
                  <a:pt x="315468" y="159258"/>
                </a:lnTo>
                <a:lnTo>
                  <a:pt x="307427" y="108898"/>
                </a:lnTo>
                <a:lnTo>
                  <a:pt x="285036" y="65178"/>
                </a:lnTo>
                <a:lnTo>
                  <a:pt x="250893" y="30711"/>
                </a:lnTo>
                <a:lnTo>
                  <a:pt x="207593" y="8113"/>
                </a:lnTo>
                <a:lnTo>
                  <a:pt x="157734" y="0"/>
                </a:lnTo>
                <a:close/>
              </a:path>
            </a:pathLst>
          </a:custGeom>
          <a:solidFill>
            <a:srgbClr val="B12F07"/>
          </a:solidFill>
        </p:spPr>
        <p:txBody>
          <a:bodyPr wrap="square" lIns="0" tIns="0" rIns="0" bIns="0" rtlCol="0"/>
          <a:lstStyle/>
          <a:p>
            <a:endParaRPr/>
          </a:p>
        </p:txBody>
      </p:sp>
      <p:sp>
        <p:nvSpPr>
          <p:cNvPr id="20" name="object 15"/>
          <p:cNvSpPr/>
          <p:nvPr/>
        </p:nvSpPr>
        <p:spPr>
          <a:xfrm>
            <a:off x="7130515" y="3797619"/>
            <a:ext cx="315595" cy="318770"/>
          </a:xfrm>
          <a:custGeom>
            <a:avLst/>
            <a:gdLst/>
            <a:ahLst/>
            <a:cxnLst/>
            <a:rect l="l" t="t" r="r" b="b"/>
            <a:pathLst>
              <a:path w="315595" h="318769">
                <a:moveTo>
                  <a:pt x="157734" y="0"/>
                </a:moveTo>
                <a:lnTo>
                  <a:pt x="107874" y="8113"/>
                </a:lnTo>
                <a:lnTo>
                  <a:pt x="64574" y="30711"/>
                </a:lnTo>
                <a:lnTo>
                  <a:pt x="30431" y="65178"/>
                </a:lnTo>
                <a:lnTo>
                  <a:pt x="8040" y="108898"/>
                </a:lnTo>
                <a:lnTo>
                  <a:pt x="0" y="159258"/>
                </a:lnTo>
                <a:lnTo>
                  <a:pt x="8040" y="209617"/>
                </a:lnTo>
                <a:lnTo>
                  <a:pt x="30431" y="253337"/>
                </a:lnTo>
                <a:lnTo>
                  <a:pt x="64574" y="287804"/>
                </a:lnTo>
                <a:lnTo>
                  <a:pt x="107874" y="310402"/>
                </a:lnTo>
                <a:lnTo>
                  <a:pt x="157734" y="318515"/>
                </a:lnTo>
                <a:lnTo>
                  <a:pt x="207593" y="310402"/>
                </a:lnTo>
                <a:lnTo>
                  <a:pt x="250893" y="287804"/>
                </a:lnTo>
                <a:lnTo>
                  <a:pt x="285036" y="253337"/>
                </a:lnTo>
                <a:lnTo>
                  <a:pt x="307427" y="209617"/>
                </a:lnTo>
                <a:lnTo>
                  <a:pt x="315468" y="159258"/>
                </a:lnTo>
                <a:lnTo>
                  <a:pt x="307427" y="108898"/>
                </a:lnTo>
                <a:lnTo>
                  <a:pt x="285036" y="65178"/>
                </a:lnTo>
                <a:lnTo>
                  <a:pt x="250893" y="30711"/>
                </a:lnTo>
                <a:lnTo>
                  <a:pt x="207593" y="8113"/>
                </a:lnTo>
                <a:lnTo>
                  <a:pt x="157734" y="0"/>
                </a:lnTo>
                <a:close/>
              </a:path>
            </a:pathLst>
          </a:custGeom>
          <a:solidFill>
            <a:srgbClr val="B12F07"/>
          </a:solidFill>
        </p:spPr>
        <p:txBody>
          <a:bodyPr wrap="square" lIns="0" tIns="0" rIns="0" bIns="0" rtlCol="0"/>
          <a:lstStyle/>
          <a:p>
            <a:endParaRPr/>
          </a:p>
        </p:txBody>
      </p:sp>
      <p:sp>
        <p:nvSpPr>
          <p:cNvPr id="21" name="object 24"/>
          <p:cNvSpPr txBox="1"/>
          <p:nvPr/>
        </p:nvSpPr>
        <p:spPr>
          <a:xfrm>
            <a:off x="7232432" y="986342"/>
            <a:ext cx="111760" cy="197490"/>
          </a:xfrm>
          <a:prstGeom prst="rect">
            <a:avLst/>
          </a:prstGeom>
        </p:spPr>
        <p:txBody>
          <a:bodyPr vert="horz" wrap="square" lIns="0" tIns="12700" rIns="0" bIns="0" rtlCol="0">
            <a:spAutoFit/>
          </a:bodyPr>
          <a:lstStyle/>
          <a:p>
            <a:pPr marL="12700">
              <a:lnSpc>
                <a:spcPct val="100000"/>
              </a:lnSpc>
              <a:spcBef>
                <a:spcPts val="100"/>
              </a:spcBef>
            </a:pPr>
            <a:r>
              <a:rPr lang="en-GB" sz="1200" spc="5" dirty="0" smtClean="0">
                <a:solidFill>
                  <a:srgbClr val="FFFFFF"/>
                </a:solidFill>
                <a:latin typeface="Microsoft Sans Serif"/>
                <a:cs typeface="Microsoft Sans Serif"/>
              </a:rPr>
              <a:t>1</a:t>
            </a:r>
          </a:p>
        </p:txBody>
      </p:sp>
      <p:sp>
        <p:nvSpPr>
          <p:cNvPr id="22" name="object 24"/>
          <p:cNvSpPr txBox="1"/>
          <p:nvPr/>
        </p:nvSpPr>
        <p:spPr>
          <a:xfrm>
            <a:off x="7238208" y="3845733"/>
            <a:ext cx="111760" cy="197490"/>
          </a:xfrm>
          <a:prstGeom prst="rect">
            <a:avLst/>
          </a:prstGeom>
        </p:spPr>
        <p:txBody>
          <a:bodyPr vert="horz" wrap="square" lIns="0" tIns="12700" rIns="0" bIns="0" rtlCol="0">
            <a:spAutoFit/>
          </a:bodyPr>
          <a:lstStyle/>
          <a:p>
            <a:pPr marL="12700">
              <a:lnSpc>
                <a:spcPct val="100000"/>
              </a:lnSpc>
              <a:spcBef>
                <a:spcPts val="100"/>
              </a:spcBef>
            </a:pPr>
            <a:r>
              <a:rPr lang="en-GB" sz="1200" spc="5" dirty="0" smtClean="0">
                <a:solidFill>
                  <a:srgbClr val="FFFFFF"/>
                </a:solidFill>
                <a:latin typeface="Microsoft Sans Serif"/>
                <a:cs typeface="Microsoft Sans Serif"/>
              </a:rPr>
              <a:t>2</a:t>
            </a:r>
          </a:p>
        </p:txBody>
      </p:sp>
    </p:spTree>
    <p:extLst>
      <p:ext uri="{BB962C8B-B14F-4D97-AF65-F5344CB8AC3E}">
        <p14:creationId xmlns:p14="http://schemas.microsoft.com/office/powerpoint/2010/main" val="3023953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394333"/>
            <a:ext cx="8206800" cy="1123344"/>
          </a:xfrm>
          <a:prstGeom prst="rect">
            <a:avLst/>
          </a:prstGeom>
          <a:noFill/>
          <a:ln>
            <a:noFill/>
          </a:ln>
        </p:spPr>
        <p:txBody>
          <a:bodyPr spcFirstLastPara="1" wrap="square" lIns="0" tIns="121900" rIns="121900" bIns="121900" anchor="t" anchorCtr="0">
            <a:spAutoFit/>
          </a:bodyPr>
          <a:lstStyle/>
          <a:p>
            <a:r>
              <a:rPr lang="en" sz="2500" dirty="0" smtClean="0">
                <a:solidFill>
                  <a:schemeClr val="bg2">
                    <a:lumMod val="75000"/>
                  </a:schemeClr>
                </a:solidFill>
                <a:latin typeface="Open Sans"/>
                <a:ea typeface="Open Sans"/>
                <a:cs typeface="Open Sans"/>
                <a:sym typeface="Open Sans"/>
              </a:rPr>
              <a:t>Predictive Analysis</a:t>
            </a:r>
          </a:p>
          <a:p>
            <a:r>
              <a:rPr lang="en-GB" sz="3200" dirty="0" smtClean="0">
                <a:solidFill>
                  <a:srgbClr val="5F6368"/>
                </a:solidFill>
                <a:latin typeface="Open Sans"/>
                <a:ea typeface="Open Sans"/>
                <a:cs typeface="Open Sans"/>
                <a:sym typeface="Open Sans"/>
              </a:rPr>
              <a:t>Classification Accuracy</a:t>
            </a:r>
            <a:endParaRPr lang="en-GB" sz="3200" dirty="0">
              <a:solidFill>
                <a:srgbClr val="5F6368"/>
              </a:solidFill>
              <a:latin typeface="Open Sans"/>
              <a:ea typeface="Open Sans"/>
              <a:cs typeface="Open Sans"/>
              <a:sym typeface="Open Sans"/>
            </a:endParaRPr>
          </a:p>
        </p:txBody>
      </p:sp>
      <p:sp>
        <p:nvSpPr>
          <p:cNvPr id="10" name="object 3"/>
          <p:cNvSpPr txBox="1"/>
          <p:nvPr/>
        </p:nvSpPr>
        <p:spPr>
          <a:xfrm>
            <a:off x="392076" y="1532231"/>
            <a:ext cx="5069272" cy="1463221"/>
          </a:xfrm>
          <a:prstGeom prst="rect">
            <a:avLst/>
          </a:prstGeom>
        </p:spPr>
        <p:txBody>
          <a:bodyPr vert="horz" wrap="square" lIns="0" tIns="97790" rIns="0" bIns="0" rtlCol="0">
            <a:spAutoFit/>
          </a:bodyPr>
          <a:lstStyle/>
          <a:p>
            <a:pPr marL="190500">
              <a:lnSpc>
                <a:spcPct val="100000"/>
              </a:lnSpc>
              <a:spcBef>
                <a:spcPts val="770"/>
              </a:spcBef>
            </a:pPr>
            <a:r>
              <a:rPr lang="en-US" spc="10"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Accuracy Score</a:t>
            </a:r>
            <a:endParaRPr lang="en-US"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marL="476250" indent="-285750">
              <a:lnSpc>
                <a:spcPct val="100000"/>
              </a:lnSpc>
              <a:spcBef>
                <a:spcPts val="770"/>
              </a:spcBef>
              <a:buFontTx/>
              <a:buChar char="-"/>
            </a:pPr>
            <a:r>
              <a:rPr lang="en-GB" sz="1600" dirty="0" smtClean="0">
                <a:latin typeface="Open Sans" panose="020B0606030504020204" pitchFamily="34" charset="0"/>
                <a:ea typeface="Open Sans" panose="020B0606030504020204" pitchFamily="34" charset="0"/>
                <a:cs typeface="Open Sans" panose="020B0606030504020204" pitchFamily="34" charset="0"/>
              </a:rPr>
              <a:t>The </a:t>
            </a:r>
            <a:r>
              <a:rPr lang="en-GB" sz="1600" dirty="0">
                <a:latin typeface="Open Sans" panose="020B0606030504020204" pitchFamily="34" charset="0"/>
                <a:ea typeface="Open Sans" panose="020B0606030504020204" pitchFamily="34" charset="0"/>
                <a:cs typeface="Open Sans" panose="020B0606030504020204" pitchFamily="34" charset="0"/>
              </a:rPr>
              <a:t>model with the </a:t>
            </a:r>
            <a:r>
              <a:rPr lang="en-GB" sz="1600" dirty="0" smtClean="0">
                <a:latin typeface="Open Sans" panose="020B0606030504020204" pitchFamily="34" charset="0"/>
                <a:ea typeface="Open Sans" panose="020B0606030504020204" pitchFamily="34" charset="0"/>
                <a:cs typeface="Open Sans" panose="020B0606030504020204" pitchFamily="34" charset="0"/>
              </a:rPr>
              <a:t>highest accuracy was Decision </a:t>
            </a:r>
            <a:r>
              <a:rPr lang="en-GB" sz="1600" dirty="0">
                <a:latin typeface="Open Sans" panose="020B0606030504020204" pitchFamily="34" charset="0"/>
                <a:ea typeface="Open Sans" panose="020B0606030504020204" pitchFamily="34" charset="0"/>
                <a:cs typeface="Open Sans" panose="020B0606030504020204" pitchFamily="34" charset="0"/>
              </a:rPr>
              <a:t>Tree Classifier, which </a:t>
            </a:r>
            <a:r>
              <a:rPr lang="en-GB" sz="1600" dirty="0" smtClean="0">
                <a:latin typeface="Open Sans" panose="020B0606030504020204" pitchFamily="34" charset="0"/>
                <a:ea typeface="Open Sans" panose="020B0606030504020204" pitchFamily="34" charset="0"/>
                <a:cs typeface="Open Sans" panose="020B0606030504020204" pitchFamily="34" charset="0"/>
              </a:rPr>
              <a:t>had an </a:t>
            </a:r>
            <a:r>
              <a:rPr lang="en-GB" sz="1600" dirty="0" err="1" smtClean="0">
                <a:latin typeface="Open Sans" panose="020B0606030504020204" pitchFamily="34" charset="0"/>
                <a:ea typeface="Open Sans" panose="020B0606030504020204" pitchFamily="34" charset="0"/>
                <a:cs typeface="Open Sans" panose="020B0606030504020204" pitchFamily="34" charset="0"/>
              </a:rPr>
              <a:t>accuracy_score</a:t>
            </a:r>
            <a:r>
              <a:rPr lang="en-GB" sz="1600" dirty="0" smtClean="0">
                <a:latin typeface="Open Sans" panose="020B0606030504020204" pitchFamily="34" charset="0"/>
                <a:ea typeface="Open Sans" panose="020B0606030504020204" pitchFamily="34" charset="0"/>
                <a:cs typeface="Open Sans" panose="020B0606030504020204" pitchFamily="34" charset="0"/>
              </a:rPr>
              <a:t> of 0.94 and a </a:t>
            </a:r>
            <a:r>
              <a:rPr lang="en-GB" sz="1600" dirty="0" err="1" smtClean="0">
                <a:latin typeface="Open Sans" panose="020B0606030504020204" pitchFamily="34" charset="0"/>
                <a:ea typeface="Open Sans" panose="020B0606030504020204" pitchFamily="34" charset="0"/>
                <a:cs typeface="Open Sans" panose="020B0606030504020204" pitchFamily="34" charset="0"/>
              </a:rPr>
              <a:t>best_score</a:t>
            </a:r>
            <a:r>
              <a:rPr lang="en-GB" sz="1600" dirty="0" smtClean="0">
                <a:latin typeface="Open Sans" panose="020B0606030504020204" pitchFamily="34" charset="0"/>
                <a:ea typeface="Open Sans" panose="020B0606030504020204" pitchFamily="34" charset="0"/>
                <a:cs typeface="Open Sans" panose="020B0606030504020204" pitchFamily="34" charset="0"/>
              </a:rPr>
              <a:t> of 0.89 after hyper-parameter tuning.</a:t>
            </a:r>
          </a:p>
        </p:txBody>
      </p:sp>
      <p:pic>
        <p:nvPicPr>
          <p:cNvPr id="11" name="object 2"/>
          <p:cNvPicPr/>
          <p:nvPr/>
        </p:nvPicPr>
        <p:blipFill>
          <a:blip r:embed="rId3">
            <a:extLst>
              <a:ext uri="{28A0092B-C50C-407E-A947-70E740481C1C}">
                <a14:useLocalDpi xmlns:a14="http://schemas.microsoft.com/office/drawing/2010/main" val="0"/>
              </a:ext>
            </a:extLst>
          </a:blip>
          <a:stretch>
            <a:fillRect/>
          </a:stretch>
        </p:blipFill>
        <p:spPr>
          <a:xfrm>
            <a:off x="6082575" y="956005"/>
            <a:ext cx="5198762" cy="3226183"/>
          </a:xfrm>
          <a:prstGeom prst="rect">
            <a:avLst/>
          </a:prstGeom>
        </p:spPr>
      </p:pic>
      <p:pic>
        <p:nvPicPr>
          <p:cNvPr id="12" name="object 2"/>
          <p:cNvPicPr/>
          <p:nvPr/>
        </p:nvPicPr>
        <p:blipFill>
          <a:blip r:embed="rId4">
            <a:extLst>
              <a:ext uri="{28A0092B-C50C-407E-A947-70E740481C1C}">
                <a14:useLocalDpi xmlns:a14="http://schemas.microsoft.com/office/drawing/2010/main" val="0"/>
              </a:ext>
            </a:extLst>
          </a:blip>
          <a:stretch>
            <a:fillRect/>
          </a:stretch>
        </p:blipFill>
        <p:spPr>
          <a:xfrm>
            <a:off x="392076" y="3500877"/>
            <a:ext cx="5198762" cy="3226182"/>
          </a:xfrm>
          <a:prstGeom prst="rect">
            <a:avLst/>
          </a:prstGeom>
        </p:spPr>
      </p:pic>
    </p:spTree>
    <p:extLst>
      <p:ext uri="{BB962C8B-B14F-4D97-AF65-F5344CB8AC3E}">
        <p14:creationId xmlns:p14="http://schemas.microsoft.com/office/powerpoint/2010/main" val="1865546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394333"/>
            <a:ext cx="8206800" cy="1123344"/>
          </a:xfrm>
          <a:prstGeom prst="rect">
            <a:avLst/>
          </a:prstGeom>
          <a:noFill/>
          <a:ln>
            <a:noFill/>
          </a:ln>
        </p:spPr>
        <p:txBody>
          <a:bodyPr spcFirstLastPara="1" wrap="square" lIns="0" tIns="121900" rIns="121900" bIns="121900" anchor="t" anchorCtr="0">
            <a:spAutoFit/>
          </a:bodyPr>
          <a:lstStyle/>
          <a:p>
            <a:r>
              <a:rPr lang="en" sz="2500" dirty="0" smtClean="0">
                <a:solidFill>
                  <a:schemeClr val="bg2">
                    <a:lumMod val="75000"/>
                  </a:schemeClr>
                </a:solidFill>
                <a:latin typeface="Open Sans"/>
                <a:ea typeface="Open Sans"/>
                <a:cs typeface="Open Sans"/>
                <a:sym typeface="Open Sans"/>
              </a:rPr>
              <a:t>Predictive Analysis</a:t>
            </a:r>
          </a:p>
          <a:p>
            <a:r>
              <a:rPr lang="en-GB" sz="3200" dirty="0" smtClean="0">
                <a:solidFill>
                  <a:srgbClr val="5F6368"/>
                </a:solidFill>
                <a:latin typeface="Open Sans"/>
                <a:ea typeface="Open Sans"/>
                <a:cs typeface="Open Sans"/>
                <a:sym typeface="Open Sans"/>
              </a:rPr>
              <a:t>Confusion Matrix</a:t>
            </a:r>
            <a:endParaRPr lang="en-GB" sz="3200" dirty="0">
              <a:solidFill>
                <a:srgbClr val="5F6368"/>
              </a:solidFill>
              <a:latin typeface="Open Sans"/>
              <a:ea typeface="Open Sans"/>
              <a:cs typeface="Open Sans"/>
              <a:sym typeface="Open Sans"/>
            </a:endParaRPr>
          </a:p>
        </p:txBody>
      </p:sp>
      <p:sp>
        <p:nvSpPr>
          <p:cNvPr id="10" name="object 3"/>
          <p:cNvSpPr txBox="1"/>
          <p:nvPr/>
        </p:nvSpPr>
        <p:spPr>
          <a:xfrm>
            <a:off x="392076" y="1532231"/>
            <a:ext cx="5069272" cy="1709442"/>
          </a:xfrm>
          <a:prstGeom prst="rect">
            <a:avLst/>
          </a:prstGeom>
        </p:spPr>
        <p:txBody>
          <a:bodyPr vert="horz" wrap="square" lIns="0" tIns="97790" rIns="0" bIns="0" rtlCol="0">
            <a:spAutoFit/>
          </a:bodyPr>
          <a:lstStyle/>
          <a:p>
            <a:pPr marL="190500">
              <a:lnSpc>
                <a:spcPct val="100000"/>
              </a:lnSpc>
              <a:spcBef>
                <a:spcPts val="770"/>
              </a:spcBef>
            </a:pPr>
            <a:r>
              <a:rPr lang="en-US" spc="10"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True +</a:t>
            </a:r>
            <a:r>
              <a:rPr lang="en-US" spc="10" dirty="0" err="1"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ve</a:t>
            </a:r>
            <a:r>
              <a:rPr lang="en-US" spc="1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a:t>
            </a:r>
            <a:r>
              <a:rPr lang="en-US" spc="10"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a:t>
            </a:r>
            <a:r>
              <a:rPr lang="en-US" spc="10" dirty="0" err="1"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ve</a:t>
            </a:r>
            <a:r>
              <a:rPr lang="en-US" spc="10"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 VS False +</a:t>
            </a:r>
            <a:r>
              <a:rPr lang="en-US" spc="10" dirty="0" err="1"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ve</a:t>
            </a:r>
            <a:r>
              <a:rPr lang="en-US" spc="1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a:t>
            </a:r>
            <a:r>
              <a:rPr lang="en-US" spc="10"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a:t>
            </a:r>
            <a:r>
              <a:rPr lang="en-US" spc="10" dirty="0" err="1"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ve</a:t>
            </a:r>
            <a:endParaRPr lang="en-US"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marL="476250" indent="-285750">
              <a:lnSpc>
                <a:spcPct val="100000"/>
              </a:lnSpc>
              <a:spcBef>
                <a:spcPts val="770"/>
              </a:spcBef>
              <a:buFontTx/>
              <a:buChar char="-"/>
            </a:pPr>
            <a:r>
              <a:rPr lang="en-GB" sz="1600" dirty="0" smtClean="0">
                <a:latin typeface="Open Sans" panose="020B0606030504020204" pitchFamily="34" charset="0"/>
                <a:ea typeface="Open Sans" panose="020B0606030504020204" pitchFamily="34" charset="0"/>
                <a:cs typeface="Open Sans" panose="020B0606030504020204" pitchFamily="34" charset="0"/>
              </a:rPr>
              <a:t>The confusion matrix of the</a:t>
            </a:r>
            <a:r>
              <a:rPr lang="en-GB" sz="1600" dirty="0">
                <a:latin typeface="Open Sans" panose="020B0606030504020204" pitchFamily="34" charset="0"/>
                <a:ea typeface="Open Sans" panose="020B0606030504020204" pitchFamily="34" charset="0"/>
                <a:cs typeface="Open Sans" panose="020B0606030504020204" pitchFamily="34" charset="0"/>
              </a:rPr>
              <a:t> Decision Tree </a:t>
            </a:r>
            <a:r>
              <a:rPr lang="en-GB" sz="1600" dirty="0" smtClean="0">
                <a:latin typeface="Open Sans" panose="020B0606030504020204" pitchFamily="34" charset="0"/>
                <a:ea typeface="Open Sans" panose="020B0606030504020204" pitchFamily="34" charset="0"/>
                <a:cs typeface="Open Sans" panose="020B0606030504020204" pitchFamily="34" charset="0"/>
              </a:rPr>
              <a:t>Classifier shows </a:t>
            </a:r>
            <a:r>
              <a:rPr lang="en-GB" sz="1600" dirty="0">
                <a:latin typeface="Open Sans" panose="020B0606030504020204" pitchFamily="34" charset="0"/>
                <a:ea typeface="Open Sans" panose="020B0606030504020204" pitchFamily="34" charset="0"/>
                <a:cs typeface="Open Sans" panose="020B0606030504020204" pitchFamily="34" charset="0"/>
              </a:rPr>
              <a:t>only 1 out of 18 total results  classified incorrectly (a false </a:t>
            </a:r>
            <a:r>
              <a:rPr lang="en-GB" sz="1600" dirty="0" smtClean="0">
                <a:latin typeface="Open Sans" panose="020B0606030504020204" pitchFamily="34" charset="0"/>
                <a:ea typeface="Open Sans" panose="020B0606030504020204" pitchFamily="34" charset="0"/>
                <a:cs typeface="Open Sans" panose="020B0606030504020204" pitchFamily="34" charset="0"/>
              </a:rPr>
              <a:t>negative,  </a:t>
            </a:r>
            <a:r>
              <a:rPr lang="en-GB" sz="1600" dirty="0">
                <a:latin typeface="Open Sans" panose="020B0606030504020204" pitchFamily="34" charset="0"/>
                <a:ea typeface="Open Sans" panose="020B0606030504020204" pitchFamily="34" charset="0"/>
                <a:cs typeface="Open Sans" panose="020B0606030504020204" pitchFamily="34" charset="0"/>
              </a:rPr>
              <a:t>shown in the </a:t>
            </a:r>
            <a:r>
              <a:rPr lang="en-GB" sz="1600" dirty="0" smtClean="0">
                <a:latin typeface="Open Sans" panose="020B0606030504020204" pitchFamily="34" charset="0"/>
                <a:ea typeface="Open Sans" panose="020B0606030504020204" pitchFamily="34" charset="0"/>
                <a:cs typeface="Open Sans" panose="020B0606030504020204" pitchFamily="34" charset="0"/>
              </a:rPr>
              <a:t>bottom-left </a:t>
            </a:r>
            <a:r>
              <a:rPr lang="en-GB" sz="1600" dirty="0">
                <a:latin typeface="Open Sans" panose="020B0606030504020204" pitchFamily="34" charset="0"/>
                <a:ea typeface="Open Sans" panose="020B0606030504020204" pitchFamily="34" charset="0"/>
                <a:cs typeface="Open Sans" panose="020B0606030504020204" pitchFamily="34" charset="0"/>
              </a:rPr>
              <a:t>corner). The other </a:t>
            </a:r>
            <a:r>
              <a:rPr lang="en-GB" sz="1600" dirty="0" smtClean="0">
                <a:latin typeface="Open Sans" panose="020B0606030504020204" pitchFamily="34" charset="0"/>
                <a:ea typeface="Open Sans" panose="020B0606030504020204" pitchFamily="34" charset="0"/>
                <a:cs typeface="Open Sans" panose="020B0606030504020204" pitchFamily="34" charset="0"/>
              </a:rPr>
              <a:t>17 are </a:t>
            </a:r>
            <a:r>
              <a:rPr lang="en-GB" sz="1600" dirty="0">
                <a:latin typeface="Open Sans" panose="020B0606030504020204" pitchFamily="34" charset="0"/>
                <a:ea typeface="Open Sans" panose="020B0606030504020204" pitchFamily="34" charset="0"/>
                <a:cs typeface="Open Sans" panose="020B0606030504020204" pitchFamily="34" charset="0"/>
              </a:rPr>
              <a:t>correctly  classified </a:t>
            </a:r>
            <a:r>
              <a:rPr lang="en-GB" sz="1600" dirty="0" smtClean="0">
                <a:latin typeface="Open Sans" panose="020B0606030504020204" pitchFamily="34" charset="0"/>
                <a:ea typeface="Open Sans" panose="020B0606030504020204" pitchFamily="34" charset="0"/>
                <a:cs typeface="Open Sans" panose="020B0606030504020204" pitchFamily="34" charset="0"/>
              </a:rPr>
              <a:t>(6 </a:t>
            </a:r>
            <a:r>
              <a:rPr lang="en-GB" sz="1600" dirty="0">
                <a:latin typeface="Open Sans" panose="020B0606030504020204" pitchFamily="34" charset="0"/>
                <a:ea typeface="Open Sans" panose="020B0606030504020204" pitchFamily="34" charset="0"/>
                <a:cs typeface="Open Sans" panose="020B0606030504020204" pitchFamily="34" charset="0"/>
              </a:rPr>
              <a:t>did not land, </a:t>
            </a:r>
            <a:r>
              <a:rPr lang="en-GB" sz="1600" dirty="0" smtClean="0">
                <a:latin typeface="Open Sans" panose="020B0606030504020204" pitchFamily="34" charset="0"/>
                <a:ea typeface="Open Sans" panose="020B0606030504020204" pitchFamily="34" charset="0"/>
                <a:cs typeface="Open Sans" panose="020B0606030504020204" pitchFamily="34" charset="0"/>
              </a:rPr>
              <a:t>11 </a:t>
            </a:r>
            <a:r>
              <a:rPr lang="en-GB" sz="1600" dirty="0">
                <a:latin typeface="Open Sans" panose="020B0606030504020204" pitchFamily="34" charset="0"/>
                <a:ea typeface="Open Sans" panose="020B0606030504020204" pitchFamily="34" charset="0"/>
                <a:cs typeface="Open Sans" panose="020B0606030504020204" pitchFamily="34" charset="0"/>
              </a:rPr>
              <a:t>did land</a:t>
            </a:r>
            <a:r>
              <a:rPr lang="en-GB" sz="1600" dirty="0" smtClean="0">
                <a:latin typeface="Open Sans" panose="020B0606030504020204" pitchFamily="34" charset="0"/>
                <a:ea typeface="Open Sans" panose="020B0606030504020204" pitchFamily="34" charset="0"/>
                <a:cs typeface="Open Sans" panose="020B0606030504020204" pitchFamily="34" charset="0"/>
              </a:rPr>
              <a:t>).</a:t>
            </a:r>
          </a:p>
        </p:txBody>
      </p:sp>
      <p:pic>
        <p:nvPicPr>
          <p:cNvPr id="11" name="object 2"/>
          <p:cNvPicPr/>
          <p:nvPr/>
        </p:nvPicPr>
        <p:blipFill>
          <a:blip r:embed="rId3">
            <a:extLst>
              <a:ext uri="{28A0092B-C50C-407E-A947-70E740481C1C}">
                <a14:useLocalDpi xmlns:a14="http://schemas.microsoft.com/office/drawing/2010/main" val="0"/>
              </a:ext>
            </a:extLst>
          </a:blip>
          <a:stretch>
            <a:fillRect/>
          </a:stretch>
        </p:blipFill>
        <p:spPr>
          <a:xfrm>
            <a:off x="6168860" y="956005"/>
            <a:ext cx="5218800" cy="4480291"/>
          </a:xfrm>
          <a:prstGeom prst="rect">
            <a:avLst/>
          </a:prstGeom>
        </p:spPr>
      </p:pic>
    </p:spTree>
    <p:extLst>
      <p:ext uri="{BB962C8B-B14F-4D97-AF65-F5344CB8AC3E}">
        <p14:creationId xmlns:p14="http://schemas.microsoft.com/office/powerpoint/2010/main" val="4028288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Shape 185"/>
        <p:cNvGrpSpPr/>
        <p:nvPr/>
      </p:nvGrpSpPr>
      <p:grpSpPr>
        <a:xfrm>
          <a:off x="0" y="0"/>
          <a:ext cx="0" cy="0"/>
          <a:chOff x="0" y="0"/>
          <a:chExt cx="0" cy="0"/>
        </a:xfrm>
      </p:grpSpPr>
      <p:sp>
        <p:nvSpPr>
          <p:cNvPr id="186" name="Google Shape;186;p44"/>
          <p:cNvSpPr txBox="1"/>
          <p:nvPr/>
        </p:nvSpPr>
        <p:spPr>
          <a:xfrm>
            <a:off x="-613367" y="2776401"/>
            <a:ext cx="4939200" cy="812490"/>
          </a:xfrm>
          <a:prstGeom prst="rect">
            <a:avLst/>
          </a:prstGeom>
          <a:noFill/>
          <a:ln>
            <a:noFill/>
          </a:ln>
        </p:spPr>
        <p:txBody>
          <a:bodyPr spcFirstLastPara="1" wrap="square" lIns="121900" tIns="121900" rIns="121900" bIns="121900" anchor="t" anchorCtr="0">
            <a:spAutoFit/>
          </a:bodyPr>
          <a:lstStyle/>
          <a:p>
            <a:pPr algn="r">
              <a:lnSpc>
                <a:spcPct val="115000"/>
              </a:lnSpc>
            </a:pPr>
            <a:r>
              <a:rPr lang="en-GB" sz="3200" dirty="0" smtClean="0">
                <a:solidFill>
                  <a:srgbClr val="FFFFFF"/>
                </a:solidFill>
                <a:latin typeface="Open Sans"/>
                <a:ea typeface="Open Sans"/>
                <a:cs typeface="Open Sans"/>
                <a:sym typeface="Open Sans"/>
              </a:rPr>
              <a:t>Conclusion</a:t>
            </a:r>
            <a:endParaRPr sz="3200" dirty="0">
              <a:solidFill>
                <a:srgbClr val="FFFFFF"/>
              </a:solidFill>
              <a:latin typeface="Open Sans"/>
              <a:ea typeface="Open Sans"/>
              <a:cs typeface="Open Sans"/>
              <a:sym typeface="Open Sans"/>
            </a:endParaRPr>
          </a:p>
        </p:txBody>
      </p:sp>
      <p:cxnSp>
        <p:nvCxnSpPr>
          <p:cNvPr id="188" name="Google Shape;188;p44"/>
          <p:cNvCxnSpPr/>
          <p:nvPr/>
        </p:nvCxnSpPr>
        <p:spPr>
          <a:xfrm>
            <a:off x="4613467" y="1376200"/>
            <a:ext cx="48800" cy="4105600"/>
          </a:xfrm>
          <a:prstGeom prst="straightConnector1">
            <a:avLst/>
          </a:prstGeom>
          <a:noFill/>
          <a:ln w="1905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1418181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699133"/>
            <a:ext cx="8206800" cy="738623"/>
          </a:xfrm>
          <a:prstGeom prst="rect">
            <a:avLst/>
          </a:prstGeom>
          <a:noFill/>
          <a:ln>
            <a:noFill/>
          </a:ln>
        </p:spPr>
        <p:txBody>
          <a:bodyPr spcFirstLastPara="1" wrap="square" lIns="0" tIns="121900" rIns="121900" bIns="121900" anchor="t" anchorCtr="0">
            <a:spAutoFit/>
          </a:bodyPr>
          <a:lstStyle/>
          <a:p>
            <a:r>
              <a:rPr lang="en" sz="3200" dirty="0" smtClean="0">
                <a:solidFill>
                  <a:srgbClr val="5F6368"/>
                </a:solidFill>
                <a:latin typeface="Open Sans"/>
                <a:ea typeface="Open Sans"/>
                <a:cs typeface="Open Sans"/>
                <a:sym typeface="Open Sans"/>
              </a:rPr>
              <a:t>Executive Summary</a:t>
            </a:r>
            <a:endParaRPr sz="3200" dirty="0">
              <a:solidFill>
                <a:srgbClr val="5F6368"/>
              </a:solidFill>
              <a:latin typeface="Open Sans"/>
              <a:ea typeface="Open Sans"/>
              <a:cs typeface="Open Sans"/>
              <a:sym typeface="Open Sans"/>
            </a:endParaRPr>
          </a:p>
        </p:txBody>
      </p:sp>
      <p:sp>
        <p:nvSpPr>
          <p:cNvPr id="3" name="Google Shape;202;p46"/>
          <p:cNvSpPr txBox="1"/>
          <p:nvPr/>
        </p:nvSpPr>
        <p:spPr>
          <a:xfrm>
            <a:off x="690233" y="1978875"/>
            <a:ext cx="4595751" cy="615513"/>
          </a:xfrm>
          <a:prstGeom prst="rect">
            <a:avLst/>
          </a:prstGeom>
          <a:noFill/>
          <a:ln>
            <a:noFill/>
          </a:ln>
        </p:spPr>
        <p:txBody>
          <a:bodyPr spcFirstLastPara="1" wrap="square" lIns="0" tIns="121900" rIns="121900" bIns="121900" anchor="t" anchorCtr="0">
            <a:spAutoFit/>
          </a:bodyPr>
          <a:lstStyle/>
          <a:p>
            <a:r>
              <a:rPr lang="en-GB" sz="2400" dirty="0" smtClean="0">
                <a:solidFill>
                  <a:schemeClr val="bg2">
                    <a:lumMod val="50000"/>
                  </a:schemeClr>
                </a:solidFill>
                <a:latin typeface="Open Sans"/>
                <a:ea typeface="Open Sans"/>
                <a:cs typeface="Open Sans"/>
                <a:sym typeface="Open Sans"/>
              </a:rPr>
              <a:t>Summary of Methodology</a:t>
            </a:r>
          </a:p>
        </p:txBody>
      </p:sp>
      <p:sp>
        <p:nvSpPr>
          <p:cNvPr id="4" name="Google Shape;202;p46"/>
          <p:cNvSpPr txBox="1"/>
          <p:nvPr/>
        </p:nvSpPr>
        <p:spPr>
          <a:xfrm>
            <a:off x="690232" y="2594388"/>
            <a:ext cx="4833746" cy="3631723"/>
          </a:xfrm>
          <a:prstGeom prst="rect">
            <a:avLst/>
          </a:prstGeom>
          <a:noFill/>
          <a:ln>
            <a:noFill/>
          </a:ln>
        </p:spPr>
        <p:txBody>
          <a:bodyPr spcFirstLastPara="1" wrap="square" lIns="0" tIns="121900" rIns="121900" bIns="121900" anchor="t" anchorCtr="0">
            <a:spAutoFit/>
          </a:bodyPr>
          <a:lstStyle/>
          <a:p>
            <a:pPr marL="342900" indent="-342900">
              <a:buFontTx/>
              <a:buChar char="-"/>
            </a:pPr>
            <a:r>
              <a:rPr lang="en-GB" sz="2000" dirty="0" smtClean="0">
                <a:latin typeface="Open Sans" panose="020B0606030504020204" pitchFamily="34" charset="0"/>
                <a:ea typeface="Open Sans" panose="020B0606030504020204" pitchFamily="34" charset="0"/>
                <a:cs typeface="Open Sans" panose="020B0606030504020204" pitchFamily="34" charset="0"/>
              </a:rPr>
              <a:t>Data Acquisition</a:t>
            </a:r>
          </a:p>
          <a:p>
            <a:pPr marL="342900" indent="-342900">
              <a:buFontTx/>
              <a:buChar char="-"/>
            </a:pPr>
            <a:endParaRPr lang="en-GB" sz="2000" dirty="0" smtClean="0">
              <a:latin typeface="Open Sans" panose="020B0606030504020204" pitchFamily="34" charset="0"/>
              <a:ea typeface="Open Sans" panose="020B0606030504020204" pitchFamily="34" charset="0"/>
              <a:cs typeface="Open Sans" panose="020B0606030504020204" pitchFamily="34" charset="0"/>
            </a:endParaRPr>
          </a:p>
          <a:p>
            <a:pPr marL="342900" indent="-342900">
              <a:buFontTx/>
              <a:buChar char="-"/>
            </a:pPr>
            <a:r>
              <a:rPr lang="en-GB" sz="2000" dirty="0" smtClean="0">
                <a:latin typeface="Open Sans" panose="020B0606030504020204" pitchFamily="34" charset="0"/>
                <a:ea typeface="Open Sans" panose="020B0606030504020204" pitchFamily="34" charset="0"/>
                <a:cs typeface="Open Sans" panose="020B0606030504020204" pitchFamily="34" charset="0"/>
              </a:rPr>
              <a:t>Exploratory </a:t>
            </a:r>
            <a:r>
              <a:rPr lang="en-GB" sz="2000" dirty="0">
                <a:latin typeface="Open Sans" panose="020B0606030504020204" pitchFamily="34" charset="0"/>
                <a:ea typeface="Open Sans" panose="020B0606030504020204" pitchFamily="34" charset="0"/>
                <a:cs typeface="Open Sans" panose="020B0606030504020204" pitchFamily="34" charset="0"/>
              </a:rPr>
              <a:t>Data </a:t>
            </a:r>
            <a:r>
              <a:rPr lang="en-GB" sz="2000" dirty="0" smtClean="0">
                <a:latin typeface="Open Sans" panose="020B0606030504020204" pitchFamily="34" charset="0"/>
                <a:ea typeface="Open Sans" panose="020B0606030504020204" pitchFamily="34" charset="0"/>
                <a:cs typeface="Open Sans" panose="020B0606030504020204" pitchFamily="34" charset="0"/>
              </a:rPr>
              <a:t>Analysis</a:t>
            </a:r>
          </a:p>
          <a:p>
            <a:pPr marL="342900" indent="-342900">
              <a:buFontTx/>
              <a:buChar char="-"/>
            </a:pPr>
            <a:endParaRPr lang="en-GB" sz="2000" dirty="0" smtClean="0">
              <a:latin typeface="Open Sans" panose="020B0606030504020204" pitchFamily="34" charset="0"/>
              <a:ea typeface="Open Sans" panose="020B0606030504020204" pitchFamily="34" charset="0"/>
              <a:cs typeface="Open Sans" panose="020B0606030504020204" pitchFamily="34" charset="0"/>
            </a:endParaRPr>
          </a:p>
          <a:p>
            <a:pPr marL="342900" indent="-342900">
              <a:buFontTx/>
              <a:buChar char="-"/>
            </a:pPr>
            <a:r>
              <a:rPr lang="en-GB" sz="2000" dirty="0" smtClean="0">
                <a:latin typeface="Open Sans" panose="020B0606030504020204" pitchFamily="34" charset="0"/>
                <a:ea typeface="Open Sans" panose="020B0606030504020204" pitchFamily="34" charset="0"/>
                <a:cs typeface="Open Sans" panose="020B0606030504020204" pitchFamily="34" charset="0"/>
              </a:rPr>
              <a:t>Building </a:t>
            </a:r>
            <a:r>
              <a:rPr lang="en-GB" sz="2000" dirty="0">
                <a:latin typeface="Open Sans" panose="020B0606030504020204" pitchFamily="34" charset="0"/>
                <a:ea typeface="Open Sans" panose="020B0606030504020204" pitchFamily="34" charset="0"/>
                <a:cs typeface="Open Sans" panose="020B0606030504020204" pitchFamily="34" charset="0"/>
              </a:rPr>
              <a:t>an interactive map with </a:t>
            </a:r>
            <a:r>
              <a:rPr lang="en-GB" sz="2000" dirty="0" smtClean="0">
                <a:latin typeface="Open Sans" panose="020B0606030504020204" pitchFamily="34" charset="0"/>
                <a:ea typeface="Open Sans" panose="020B0606030504020204" pitchFamily="34" charset="0"/>
                <a:cs typeface="Open Sans" panose="020B0606030504020204" pitchFamily="34" charset="0"/>
              </a:rPr>
              <a:t>Folium</a:t>
            </a:r>
          </a:p>
          <a:p>
            <a:r>
              <a:rPr lang="en-GB" sz="2000" dirty="0" smtClean="0">
                <a:latin typeface="Open Sans" panose="020B0606030504020204" pitchFamily="34" charset="0"/>
                <a:ea typeface="Open Sans" panose="020B0606030504020204" pitchFamily="34" charset="0"/>
                <a:cs typeface="Open Sans" panose="020B0606030504020204" pitchFamily="34" charset="0"/>
              </a:rPr>
              <a:t> </a:t>
            </a:r>
          </a:p>
          <a:p>
            <a:pPr marL="342900" indent="-342900">
              <a:buFontTx/>
              <a:buChar char="-"/>
            </a:pPr>
            <a:r>
              <a:rPr lang="en-GB" sz="2000" dirty="0" smtClean="0">
                <a:latin typeface="Open Sans" panose="020B0606030504020204" pitchFamily="34" charset="0"/>
                <a:ea typeface="Open Sans" panose="020B0606030504020204" pitchFamily="34" charset="0"/>
                <a:cs typeface="Open Sans" panose="020B0606030504020204" pitchFamily="34" charset="0"/>
              </a:rPr>
              <a:t>Building </a:t>
            </a:r>
            <a:r>
              <a:rPr lang="en-GB" sz="2000" dirty="0">
                <a:latin typeface="Open Sans" panose="020B0606030504020204" pitchFamily="34" charset="0"/>
                <a:ea typeface="Open Sans" panose="020B0606030504020204" pitchFamily="34" charset="0"/>
                <a:cs typeface="Open Sans" panose="020B0606030504020204" pitchFamily="34" charset="0"/>
              </a:rPr>
              <a:t>a Dashboard with </a:t>
            </a:r>
            <a:r>
              <a:rPr lang="en-GB" sz="2000" dirty="0" err="1">
                <a:latin typeface="Open Sans" panose="020B0606030504020204" pitchFamily="34" charset="0"/>
                <a:ea typeface="Open Sans" panose="020B0606030504020204" pitchFamily="34" charset="0"/>
                <a:cs typeface="Open Sans" panose="020B0606030504020204" pitchFamily="34" charset="0"/>
              </a:rPr>
              <a:t>Plotly</a:t>
            </a:r>
            <a:r>
              <a:rPr lang="en-GB" sz="2000" dirty="0">
                <a:latin typeface="Open Sans" panose="020B0606030504020204" pitchFamily="34" charset="0"/>
                <a:ea typeface="Open Sans" panose="020B0606030504020204" pitchFamily="34" charset="0"/>
                <a:cs typeface="Open Sans" panose="020B0606030504020204" pitchFamily="34" charset="0"/>
              </a:rPr>
              <a:t> </a:t>
            </a:r>
            <a:r>
              <a:rPr lang="en-GB" sz="2000" dirty="0" smtClean="0">
                <a:latin typeface="Open Sans" panose="020B0606030504020204" pitchFamily="34" charset="0"/>
                <a:ea typeface="Open Sans" panose="020B0606030504020204" pitchFamily="34" charset="0"/>
                <a:cs typeface="Open Sans" panose="020B0606030504020204" pitchFamily="34" charset="0"/>
              </a:rPr>
              <a:t>Dash</a:t>
            </a:r>
          </a:p>
          <a:p>
            <a:endParaRPr lang="en-GB" sz="2000" dirty="0" smtClean="0">
              <a:latin typeface="Open Sans" panose="020B0606030504020204" pitchFamily="34" charset="0"/>
              <a:ea typeface="Open Sans" panose="020B0606030504020204" pitchFamily="34" charset="0"/>
              <a:cs typeface="Open Sans" panose="020B0606030504020204" pitchFamily="34" charset="0"/>
            </a:endParaRPr>
          </a:p>
          <a:p>
            <a:pPr marL="342900" indent="-342900">
              <a:buFontTx/>
              <a:buChar char="-"/>
            </a:pPr>
            <a:r>
              <a:rPr lang="en-GB" sz="2000" dirty="0" smtClean="0">
                <a:latin typeface="Open Sans" panose="020B0606030504020204" pitchFamily="34" charset="0"/>
                <a:ea typeface="Open Sans" panose="020B0606030504020204" pitchFamily="34" charset="0"/>
                <a:cs typeface="Open Sans" panose="020B0606030504020204" pitchFamily="34" charset="0"/>
              </a:rPr>
              <a:t>Predictive </a:t>
            </a:r>
            <a:r>
              <a:rPr lang="en-GB" sz="2000" dirty="0">
                <a:latin typeface="Open Sans" panose="020B0606030504020204" pitchFamily="34" charset="0"/>
                <a:ea typeface="Open Sans" panose="020B0606030504020204" pitchFamily="34" charset="0"/>
                <a:cs typeface="Open Sans" panose="020B0606030504020204" pitchFamily="34" charset="0"/>
              </a:rPr>
              <a:t>analysis (Classification)</a:t>
            </a:r>
            <a:endParaRPr lang="en-GB" sz="2000" dirty="0" smtClean="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5" name="Google Shape;202;p46"/>
          <p:cNvSpPr txBox="1"/>
          <p:nvPr/>
        </p:nvSpPr>
        <p:spPr>
          <a:xfrm>
            <a:off x="6917757" y="1978875"/>
            <a:ext cx="4595751" cy="615513"/>
          </a:xfrm>
          <a:prstGeom prst="rect">
            <a:avLst/>
          </a:prstGeom>
          <a:noFill/>
          <a:ln>
            <a:noFill/>
          </a:ln>
        </p:spPr>
        <p:txBody>
          <a:bodyPr spcFirstLastPara="1" wrap="square" lIns="0" tIns="121900" rIns="121900" bIns="121900" anchor="t" anchorCtr="0">
            <a:spAutoFit/>
          </a:bodyPr>
          <a:lstStyle/>
          <a:p>
            <a:r>
              <a:rPr lang="en-GB" sz="2400" dirty="0" smtClean="0">
                <a:solidFill>
                  <a:schemeClr val="bg2">
                    <a:lumMod val="50000"/>
                  </a:schemeClr>
                </a:solidFill>
                <a:latin typeface="Open Sans"/>
                <a:ea typeface="Open Sans"/>
                <a:cs typeface="Open Sans"/>
                <a:sym typeface="Open Sans"/>
              </a:rPr>
              <a:t>Summary of Results</a:t>
            </a:r>
          </a:p>
        </p:txBody>
      </p:sp>
      <p:sp>
        <p:nvSpPr>
          <p:cNvPr id="6" name="Google Shape;202;p46"/>
          <p:cNvSpPr txBox="1"/>
          <p:nvPr/>
        </p:nvSpPr>
        <p:spPr>
          <a:xfrm>
            <a:off x="6917757" y="2594389"/>
            <a:ext cx="4595751" cy="2400617"/>
          </a:xfrm>
          <a:prstGeom prst="rect">
            <a:avLst/>
          </a:prstGeom>
          <a:noFill/>
          <a:ln>
            <a:noFill/>
          </a:ln>
        </p:spPr>
        <p:txBody>
          <a:bodyPr spcFirstLastPara="1" wrap="square" lIns="0" tIns="121900" rIns="121900" bIns="121900" anchor="t" anchorCtr="0">
            <a:spAutoFit/>
          </a:bodyPr>
          <a:lstStyle/>
          <a:p>
            <a:pPr marL="342900" indent="-342900">
              <a:buFontTx/>
              <a:buChar char="-"/>
            </a:pPr>
            <a:r>
              <a:rPr lang="en-GB" sz="2000" dirty="0">
                <a:latin typeface="Open Sans" panose="020B0606030504020204" pitchFamily="34" charset="0"/>
                <a:ea typeface="Open Sans" panose="020B0606030504020204" pitchFamily="34" charset="0"/>
                <a:cs typeface="Open Sans" panose="020B0606030504020204" pitchFamily="34" charset="0"/>
              </a:rPr>
              <a:t>Exploratory Data Analysis </a:t>
            </a:r>
            <a:r>
              <a:rPr lang="en-GB" sz="2000" dirty="0" smtClean="0">
                <a:latin typeface="Open Sans" panose="020B0606030504020204" pitchFamily="34" charset="0"/>
                <a:ea typeface="Open Sans" panose="020B0606030504020204" pitchFamily="34" charset="0"/>
                <a:cs typeface="Open Sans" panose="020B0606030504020204" pitchFamily="34" charset="0"/>
              </a:rPr>
              <a:t>Results</a:t>
            </a:r>
          </a:p>
          <a:p>
            <a:pPr marL="342900" indent="-342900">
              <a:buFontTx/>
              <a:buChar char="-"/>
            </a:pPr>
            <a:endParaRPr lang="en-GB" sz="2000" dirty="0">
              <a:latin typeface="Open Sans" panose="020B0606030504020204" pitchFamily="34" charset="0"/>
              <a:ea typeface="Open Sans" panose="020B0606030504020204" pitchFamily="34" charset="0"/>
              <a:cs typeface="Open Sans" panose="020B0606030504020204" pitchFamily="34" charset="0"/>
            </a:endParaRPr>
          </a:p>
          <a:p>
            <a:pPr marL="342900" indent="-342900">
              <a:buFontTx/>
              <a:buChar char="-"/>
            </a:pPr>
            <a:r>
              <a:rPr lang="en-GB" sz="2000" dirty="0">
                <a:latin typeface="Open Sans" panose="020B0606030504020204" pitchFamily="34" charset="0"/>
                <a:ea typeface="Open Sans" panose="020B0606030504020204" pitchFamily="34" charset="0"/>
                <a:cs typeface="Open Sans" panose="020B0606030504020204" pitchFamily="34" charset="0"/>
              </a:rPr>
              <a:t>Geospatial Maps </a:t>
            </a:r>
          </a:p>
          <a:p>
            <a:pPr marL="342900" indent="-342900">
              <a:buFontTx/>
              <a:buChar char="-"/>
            </a:pPr>
            <a:endParaRPr lang="en-GB" sz="2000" dirty="0" smtClean="0">
              <a:latin typeface="Open Sans" panose="020B0606030504020204" pitchFamily="34" charset="0"/>
              <a:ea typeface="Open Sans" panose="020B0606030504020204" pitchFamily="34" charset="0"/>
              <a:cs typeface="Open Sans" panose="020B0606030504020204" pitchFamily="34" charset="0"/>
            </a:endParaRPr>
          </a:p>
          <a:p>
            <a:pPr marL="342900" indent="-342900">
              <a:buFontTx/>
              <a:buChar char="-"/>
            </a:pPr>
            <a:r>
              <a:rPr lang="en-GB" sz="2000" dirty="0" smtClean="0">
                <a:latin typeface="Open Sans" panose="020B0606030504020204" pitchFamily="34" charset="0"/>
                <a:ea typeface="Open Sans" panose="020B0606030504020204" pitchFamily="34" charset="0"/>
                <a:cs typeface="Open Sans" panose="020B0606030504020204" pitchFamily="34" charset="0"/>
              </a:rPr>
              <a:t>Interactive </a:t>
            </a:r>
            <a:r>
              <a:rPr lang="en-GB" sz="2000" dirty="0">
                <a:latin typeface="Open Sans" panose="020B0606030504020204" pitchFamily="34" charset="0"/>
                <a:ea typeface="Open Sans" panose="020B0606030504020204" pitchFamily="34" charset="0"/>
                <a:cs typeface="Open Sans" panose="020B0606030504020204" pitchFamily="34" charset="0"/>
              </a:rPr>
              <a:t>Dashboard</a:t>
            </a:r>
          </a:p>
          <a:p>
            <a:pPr marL="342900" indent="-342900">
              <a:buFontTx/>
              <a:buChar char="-"/>
            </a:pPr>
            <a:endParaRPr lang="en-GB" sz="2000" dirty="0" smtClean="0">
              <a:latin typeface="Open Sans" panose="020B0606030504020204" pitchFamily="34" charset="0"/>
              <a:ea typeface="Open Sans" panose="020B0606030504020204" pitchFamily="34" charset="0"/>
              <a:cs typeface="Open Sans" panose="020B0606030504020204" pitchFamily="34" charset="0"/>
            </a:endParaRPr>
          </a:p>
          <a:p>
            <a:pPr marL="342900" indent="-342900">
              <a:buFontTx/>
              <a:buChar char="-"/>
            </a:pPr>
            <a:r>
              <a:rPr lang="en-GB" sz="2000" dirty="0" smtClean="0">
                <a:latin typeface="Open Sans" panose="020B0606030504020204" pitchFamily="34" charset="0"/>
                <a:ea typeface="Open Sans" panose="020B0606030504020204" pitchFamily="34" charset="0"/>
                <a:cs typeface="Open Sans" panose="020B0606030504020204" pitchFamily="34" charset="0"/>
              </a:rPr>
              <a:t>Predictive </a:t>
            </a:r>
            <a:r>
              <a:rPr lang="en-GB" sz="2000" dirty="0">
                <a:latin typeface="Open Sans" panose="020B0606030504020204" pitchFamily="34" charset="0"/>
                <a:ea typeface="Open Sans" panose="020B0606030504020204" pitchFamily="34" charset="0"/>
                <a:cs typeface="Open Sans" panose="020B0606030504020204" pitchFamily="34" charset="0"/>
              </a:rPr>
              <a:t>analysis </a:t>
            </a:r>
            <a:r>
              <a:rPr lang="en-GB" sz="2000" dirty="0" smtClean="0">
                <a:latin typeface="Open Sans" panose="020B0606030504020204" pitchFamily="34" charset="0"/>
                <a:ea typeface="Open Sans" panose="020B0606030504020204" pitchFamily="34" charset="0"/>
                <a:cs typeface="Open Sans" panose="020B0606030504020204" pitchFamily="34" charset="0"/>
              </a:rPr>
              <a:t>Models</a:t>
            </a:r>
            <a:endParaRPr lang="en-GB" sz="2000"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Tree>
    <p:extLst>
      <p:ext uri="{BB962C8B-B14F-4D97-AF65-F5344CB8AC3E}">
        <p14:creationId xmlns:p14="http://schemas.microsoft.com/office/powerpoint/2010/main" val="1604709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699133"/>
            <a:ext cx="8206800" cy="738623"/>
          </a:xfrm>
          <a:prstGeom prst="rect">
            <a:avLst/>
          </a:prstGeom>
          <a:noFill/>
          <a:ln>
            <a:noFill/>
          </a:ln>
        </p:spPr>
        <p:txBody>
          <a:bodyPr spcFirstLastPara="1" wrap="square" lIns="0" tIns="121900" rIns="121900" bIns="121900" anchor="t" anchorCtr="0">
            <a:spAutoFit/>
          </a:bodyPr>
          <a:lstStyle/>
          <a:p>
            <a:r>
              <a:rPr lang="en" sz="3200" dirty="0" smtClean="0">
                <a:solidFill>
                  <a:srgbClr val="5F6368"/>
                </a:solidFill>
                <a:latin typeface="Open Sans"/>
                <a:ea typeface="Open Sans"/>
                <a:cs typeface="Open Sans"/>
                <a:sym typeface="Open Sans"/>
              </a:rPr>
              <a:t>Conclusion</a:t>
            </a:r>
            <a:endParaRPr sz="3200" dirty="0">
              <a:solidFill>
                <a:srgbClr val="5F6368"/>
              </a:solidFill>
              <a:latin typeface="Open Sans"/>
              <a:ea typeface="Open Sans"/>
              <a:cs typeface="Open Sans"/>
              <a:sym typeface="Open Sans"/>
            </a:endParaRPr>
          </a:p>
        </p:txBody>
      </p:sp>
      <p:sp>
        <p:nvSpPr>
          <p:cNvPr id="4" name="object 3"/>
          <p:cNvSpPr txBox="1"/>
          <p:nvPr/>
        </p:nvSpPr>
        <p:spPr>
          <a:xfrm>
            <a:off x="392076" y="1532231"/>
            <a:ext cx="6885546" cy="3566361"/>
          </a:xfrm>
          <a:prstGeom prst="rect">
            <a:avLst/>
          </a:prstGeom>
        </p:spPr>
        <p:txBody>
          <a:bodyPr vert="horz" wrap="square" lIns="0" tIns="97790" rIns="0" bIns="0" rtlCol="0">
            <a:spAutoFit/>
          </a:bodyPr>
          <a:lstStyle/>
          <a:p>
            <a:pPr marL="476250" indent="-285750">
              <a:lnSpc>
                <a:spcPct val="100000"/>
              </a:lnSpc>
              <a:spcBef>
                <a:spcPts val="770"/>
              </a:spcBef>
              <a:buFontTx/>
              <a:buChar char="-"/>
            </a:pPr>
            <a:r>
              <a:rPr lang="en-GB" sz="1600" dirty="0">
                <a:latin typeface="Open Sans" panose="020B0606030504020204" pitchFamily="34" charset="0"/>
                <a:ea typeface="Open Sans" panose="020B0606030504020204" pitchFamily="34" charset="0"/>
                <a:cs typeface="Open Sans" panose="020B0606030504020204" pitchFamily="34" charset="0"/>
              </a:rPr>
              <a:t>Most of the launch sites are near the equator for an additional natural boost - due to the rotational speed of </a:t>
            </a:r>
            <a:r>
              <a:rPr lang="en-GB" sz="1600" dirty="0" smtClean="0">
                <a:latin typeface="Open Sans" panose="020B0606030504020204" pitchFamily="34" charset="0"/>
                <a:ea typeface="Open Sans" panose="020B0606030504020204" pitchFamily="34" charset="0"/>
                <a:cs typeface="Open Sans" panose="020B0606030504020204" pitchFamily="34" charset="0"/>
              </a:rPr>
              <a:t>earth, which </a:t>
            </a:r>
            <a:r>
              <a:rPr lang="en-GB" sz="1600" dirty="0">
                <a:latin typeface="Open Sans" panose="020B0606030504020204" pitchFamily="34" charset="0"/>
                <a:ea typeface="Open Sans" panose="020B0606030504020204" pitchFamily="34" charset="0"/>
                <a:cs typeface="Open Sans" panose="020B0606030504020204" pitchFamily="34" charset="0"/>
              </a:rPr>
              <a:t>helps save the cost of putting in extra fuel and </a:t>
            </a:r>
            <a:r>
              <a:rPr lang="en-GB" sz="1600" dirty="0" smtClean="0">
                <a:latin typeface="Open Sans" panose="020B0606030504020204" pitchFamily="34" charset="0"/>
                <a:ea typeface="Open Sans" panose="020B0606030504020204" pitchFamily="34" charset="0"/>
                <a:cs typeface="Open Sans" panose="020B0606030504020204" pitchFamily="34" charset="0"/>
              </a:rPr>
              <a:t>boosters.</a:t>
            </a:r>
          </a:p>
          <a:p>
            <a:pPr marL="476250" indent="-285750">
              <a:lnSpc>
                <a:spcPct val="100000"/>
              </a:lnSpc>
              <a:spcBef>
                <a:spcPts val="770"/>
              </a:spcBef>
              <a:buFontTx/>
              <a:buChar char="-"/>
            </a:pPr>
            <a:r>
              <a:rPr lang="en-GB" sz="1600" dirty="0">
                <a:latin typeface="Open Sans" panose="020B0606030504020204" pitchFamily="34" charset="0"/>
                <a:ea typeface="Open Sans" panose="020B0606030504020204" pitchFamily="34" charset="0"/>
                <a:cs typeface="Open Sans" panose="020B0606030504020204" pitchFamily="34" charset="0"/>
              </a:rPr>
              <a:t>The success rate of launches increases over the </a:t>
            </a:r>
            <a:r>
              <a:rPr lang="en-GB" sz="1600" dirty="0" smtClean="0">
                <a:latin typeface="Open Sans" panose="020B0606030504020204" pitchFamily="34" charset="0"/>
                <a:ea typeface="Open Sans" panose="020B0606030504020204" pitchFamily="34" charset="0"/>
                <a:cs typeface="Open Sans" panose="020B0606030504020204" pitchFamily="34" charset="0"/>
              </a:rPr>
              <a:t>years.</a:t>
            </a:r>
          </a:p>
          <a:p>
            <a:pPr marL="476250" indent="-285750">
              <a:lnSpc>
                <a:spcPct val="100000"/>
              </a:lnSpc>
              <a:spcBef>
                <a:spcPts val="770"/>
              </a:spcBef>
              <a:buFontTx/>
              <a:buChar char="-"/>
            </a:pPr>
            <a:r>
              <a:rPr lang="en-GB" sz="1600" dirty="0" smtClean="0">
                <a:latin typeface="Open Sans" panose="020B0606030504020204" pitchFamily="34" charset="0"/>
                <a:ea typeface="Open Sans" panose="020B0606030504020204" pitchFamily="34" charset="0"/>
                <a:cs typeface="Open Sans" panose="020B0606030504020204" pitchFamily="34" charset="0"/>
              </a:rPr>
              <a:t>The </a:t>
            </a:r>
            <a:r>
              <a:rPr lang="en-GB" sz="1600" dirty="0">
                <a:latin typeface="Open Sans" panose="020B0606030504020204" pitchFamily="34" charset="0"/>
                <a:ea typeface="Open Sans" panose="020B0606030504020204" pitchFamily="34" charset="0"/>
                <a:cs typeface="Open Sans" panose="020B0606030504020204" pitchFamily="34" charset="0"/>
              </a:rPr>
              <a:t>launch site KSCLC-39 A had the most successful launches, with 41.7% of the total successful launches, and also the highest rate of successful launches, with a 76.9% success rate</a:t>
            </a:r>
            <a:r>
              <a:rPr lang="en-GB" sz="1600" dirty="0" smtClean="0">
                <a:latin typeface="Open Sans" panose="020B0606030504020204" pitchFamily="34" charset="0"/>
                <a:ea typeface="Open Sans" panose="020B0606030504020204" pitchFamily="34" charset="0"/>
                <a:cs typeface="Open Sans" panose="020B0606030504020204" pitchFamily="34" charset="0"/>
              </a:rPr>
              <a:t>.</a:t>
            </a:r>
          </a:p>
          <a:p>
            <a:pPr marL="476250" indent="-285750">
              <a:lnSpc>
                <a:spcPct val="100000"/>
              </a:lnSpc>
              <a:spcBef>
                <a:spcPts val="770"/>
              </a:spcBef>
              <a:buFontTx/>
              <a:buChar char="-"/>
            </a:pPr>
            <a:r>
              <a:rPr lang="en-GB" sz="1600" dirty="0">
                <a:latin typeface="Open Sans" panose="020B0606030504020204" pitchFamily="34" charset="0"/>
                <a:ea typeface="Open Sans" panose="020B0606030504020204" pitchFamily="34" charset="0"/>
                <a:cs typeface="Open Sans" panose="020B0606030504020204" pitchFamily="34" charset="0"/>
              </a:rPr>
              <a:t>Launches with a low payload mass </a:t>
            </a:r>
            <a:r>
              <a:rPr lang="en-GB" sz="1600" dirty="0" smtClean="0">
                <a:latin typeface="Open Sans" panose="020B0606030504020204" pitchFamily="34" charset="0"/>
                <a:ea typeface="Open Sans" panose="020B0606030504020204" pitchFamily="34" charset="0"/>
                <a:cs typeface="Open Sans" panose="020B0606030504020204" pitchFamily="34" charset="0"/>
              </a:rPr>
              <a:t>(less than 4,000)show </a:t>
            </a:r>
            <a:r>
              <a:rPr lang="en-GB" sz="1600" dirty="0">
                <a:latin typeface="Open Sans" panose="020B0606030504020204" pitchFamily="34" charset="0"/>
                <a:ea typeface="Open Sans" panose="020B0606030504020204" pitchFamily="34" charset="0"/>
                <a:cs typeface="Open Sans" panose="020B0606030504020204" pitchFamily="34" charset="0"/>
              </a:rPr>
              <a:t>better results than launches with a larger payload mass.</a:t>
            </a:r>
            <a:endParaRPr lang="en-GB" sz="1600" dirty="0" smtClean="0">
              <a:latin typeface="Open Sans" panose="020B0606030504020204" pitchFamily="34" charset="0"/>
              <a:ea typeface="Open Sans" panose="020B0606030504020204" pitchFamily="34" charset="0"/>
              <a:cs typeface="Open Sans" panose="020B0606030504020204" pitchFamily="34" charset="0"/>
            </a:endParaRPr>
          </a:p>
          <a:p>
            <a:pPr marL="476250" indent="-285750">
              <a:lnSpc>
                <a:spcPct val="100000"/>
              </a:lnSpc>
              <a:spcBef>
                <a:spcPts val="770"/>
              </a:spcBef>
              <a:buFontTx/>
              <a:buChar char="-"/>
            </a:pPr>
            <a:r>
              <a:rPr lang="en-GB" sz="1600" dirty="0" smtClean="0">
                <a:latin typeface="Open Sans" panose="020B0606030504020204" pitchFamily="34" charset="0"/>
                <a:ea typeface="Open Sans" panose="020B0606030504020204" pitchFamily="34" charset="0"/>
                <a:cs typeface="Open Sans" panose="020B0606030504020204" pitchFamily="34" charset="0"/>
              </a:rPr>
              <a:t>Orbits ES-L1</a:t>
            </a:r>
            <a:r>
              <a:rPr lang="en-GB" sz="1600" dirty="0">
                <a:latin typeface="Open Sans" panose="020B0606030504020204" pitchFamily="34" charset="0"/>
                <a:ea typeface="Open Sans" panose="020B0606030504020204" pitchFamily="34" charset="0"/>
                <a:cs typeface="Open Sans" panose="020B0606030504020204" pitchFamily="34" charset="0"/>
              </a:rPr>
              <a:t>, GEO, HEO, and SSO have a 100% success rate</a:t>
            </a:r>
            <a:endParaRPr lang="en-GB" sz="1600" dirty="0" smtClean="0">
              <a:latin typeface="Open Sans" panose="020B0606030504020204" pitchFamily="34" charset="0"/>
              <a:ea typeface="Open Sans" panose="020B0606030504020204" pitchFamily="34" charset="0"/>
              <a:cs typeface="Open Sans" panose="020B0606030504020204" pitchFamily="34" charset="0"/>
            </a:endParaRPr>
          </a:p>
          <a:p>
            <a:pPr marL="476250" indent="-285750">
              <a:lnSpc>
                <a:spcPct val="100000"/>
              </a:lnSpc>
              <a:spcBef>
                <a:spcPts val="770"/>
              </a:spcBef>
              <a:buFontTx/>
              <a:buChar char="-"/>
            </a:pPr>
            <a:r>
              <a:rPr lang="en-GB" sz="1600" dirty="0">
                <a:latin typeface="Open Sans" panose="020B0606030504020204" pitchFamily="34" charset="0"/>
                <a:ea typeface="Open Sans" panose="020B0606030504020204" pitchFamily="34" charset="0"/>
                <a:cs typeface="Open Sans" panose="020B0606030504020204" pitchFamily="34" charset="0"/>
              </a:rPr>
              <a:t>Decision Tree Classifier can be used to predict successful landings </a:t>
            </a:r>
            <a:r>
              <a:rPr lang="en-GB" sz="1600" dirty="0" smtClean="0">
                <a:latin typeface="Open Sans" panose="020B0606030504020204" pitchFamily="34" charset="0"/>
                <a:ea typeface="Open Sans" panose="020B0606030504020204" pitchFamily="34" charset="0"/>
                <a:cs typeface="Open Sans" panose="020B0606030504020204" pitchFamily="34" charset="0"/>
              </a:rPr>
              <a:t>hence </a:t>
            </a:r>
            <a:r>
              <a:rPr lang="en-GB" sz="1600" dirty="0">
                <a:latin typeface="Open Sans" panose="020B0606030504020204" pitchFamily="34" charset="0"/>
                <a:ea typeface="Open Sans" panose="020B0606030504020204" pitchFamily="34" charset="0"/>
                <a:cs typeface="Open Sans" panose="020B0606030504020204" pitchFamily="34" charset="0"/>
              </a:rPr>
              <a:t>estimate the total cost for </a:t>
            </a:r>
            <a:r>
              <a:rPr lang="en-GB" sz="1600" dirty="0" smtClean="0">
                <a:latin typeface="Open Sans" panose="020B0606030504020204" pitchFamily="34" charset="0"/>
                <a:ea typeface="Open Sans" panose="020B0606030504020204" pitchFamily="34" charset="0"/>
                <a:cs typeface="Open Sans" panose="020B0606030504020204" pitchFamily="34" charset="0"/>
              </a:rPr>
              <a:t>a launch.</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622" y="1159049"/>
            <a:ext cx="4514850" cy="4514850"/>
          </a:xfrm>
          <a:prstGeom prst="rect">
            <a:avLst/>
          </a:prstGeom>
        </p:spPr>
      </p:pic>
    </p:spTree>
    <p:extLst>
      <p:ext uri="{BB962C8B-B14F-4D97-AF65-F5344CB8AC3E}">
        <p14:creationId xmlns:p14="http://schemas.microsoft.com/office/powerpoint/2010/main" val="1230920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object 2"/>
          <p:cNvSpPr txBox="1">
            <a:spLocks noGrp="1"/>
          </p:cNvSpPr>
          <p:nvPr>
            <p:ph type="title"/>
          </p:nvPr>
        </p:nvSpPr>
        <p:spPr>
          <a:xfrm>
            <a:off x="428040" y="2446679"/>
            <a:ext cx="5515560" cy="936154"/>
          </a:xfrm>
          <a:prstGeom prst="rect">
            <a:avLst/>
          </a:prstGeom>
        </p:spPr>
        <p:txBody>
          <a:bodyPr vert="horz" wrap="square" lIns="0" tIns="12700" rIns="0" bIns="0" rtlCol="0">
            <a:spAutoFit/>
          </a:bodyPr>
          <a:lstStyle/>
          <a:p>
            <a:pPr marL="12700">
              <a:lnSpc>
                <a:spcPct val="100000"/>
              </a:lnSpc>
              <a:spcBef>
                <a:spcPts val="100"/>
              </a:spcBef>
            </a:pPr>
            <a:r>
              <a:rPr lang="en-US" sz="6000" b="1" spc="-15" dirty="0" smtClean="0">
                <a:solidFill>
                  <a:schemeClr val="bg1"/>
                </a:solidFill>
                <a:latin typeface="Arial"/>
                <a:cs typeface="Arial"/>
              </a:rPr>
              <a:t>THANK YOU!</a:t>
            </a:r>
            <a:endParaRPr sz="6000" dirty="0">
              <a:solidFill>
                <a:schemeClr val="bg1"/>
              </a:solidFill>
              <a:latin typeface="Arial"/>
              <a:cs typeface="Arial"/>
            </a:endParaRPr>
          </a:p>
        </p:txBody>
      </p:sp>
    </p:spTree>
    <p:extLst>
      <p:ext uri="{BB962C8B-B14F-4D97-AF65-F5344CB8AC3E}">
        <p14:creationId xmlns:p14="http://schemas.microsoft.com/office/powerpoint/2010/main" val="2389349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699133"/>
            <a:ext cx="8206800" cy="738623"/>
          </a:xfrm>
          <a:prstGeom prst="rect">
            <a:avLst/>
          </a:prstGeom>
          <a:noFill/>
          <a:ln>
            <a:noFill/>
          </a:ln>
        </p:spPr>
        <p:txBody>
          <a:bodyPr spcFirstLastPara="1" wrap="square" lIns="0" tIns="121900" rIns="121900" bIns="121900" anchor="t" anchorCtr="0">
            <a:spAutoFit/>
          </a:bodyPr>
          <a:lstStyle/>
          <a:p>
            <a:r>
              <a:rPr lang="en" sz="3200" dirty="0" smtClean="0">
                <a:solidFill>
                  <a:srgbClr val="5F6368"/>
                </a:solidFill>
                <a:latin typeface="Open Sans"/>
                <a:ea typeface="Open Sans"/>
                <a:cs typeface="Open Sans"/>
                <a:sym typeface="Open Sans"/>
              </a:rPr>
              <a:t>Introduction</a:t>
            </a:r>
            <a:endParaRPr sz="3200" dirty="0">
              <a:solidFill>
                <a:srgbClr val="5F6368"/>
              </a:solidFill>
              <a:latin typeface="Open Sans"/>
              <a:ea typeface="Open Sans"/>
              <a:cs typeface="Open Sans"/>
              <a:sym typeface="Open Sans"/>
            </a:endParaRPr>
          </a:p>
        </p:txBody>
      </p:sp>
      <p:sp>
        <p:nvSpPr>
          <p:cNvPr id="3" name="Google Shape;202;p46"/>
          <p:cNvSpPr txBox="1"/>
          <p:nvPr/>
        </p:nvSpPr>
        <p:spPr>
          <a:xfrm>
            <a:off x="690233" y="1978875"/>
            <a:ext cx="4595751" cy="615513"/>
          </a:xfrm>
          <a:prstGeom prst="rect">
            <a:avLst/>
          </a:prstGeom>
          <a:noFill/>
          <a:ln>
            <a:noFill/>
          </a:ln>
        </p:spPr>
        <p:txBody>
          <a:bodyPr spcFirstLastPara="1" wrap="square" lIns="0" tIns="121900" rIns="121900" bIns="121900" anchor="t" anchorCtr="0">
            <a:spAutoFit/>
          </a:bodyPr>
          <a:lstStyle/>
          <a:p>
            <a:r>
              <a:rPr lang="en-GB" sz="2400" dirty="0" smtClean="0">
                <a:solidFill>
                  <a:schemeClr val="bg2">
                    <a:lumMod val="50000"/>
                  </a:schemeClr>
                </a:solidFill>
                <a:latin typeface="Open Sans"/>
                <a:ea typeface="Open Sans"/>
                <a:cs typeface="Open Sans"/>
                <a:sym typeface="Open Sans"/>
              </a:rPr>
              <a:t>Project Background</a:t>
            </a:r>
          </a:p>
        </p:txBody>
      </p:sp>
      <p:sp>
        <p:nvSpPr>
          <p:cNvPr id="4" name="Google Shape;202;p46"/>
          <p:cNvSpPr txBox="1"/>
          <p:nvPr/>
        </p:nvSpPr>
        <p:spPr>
          <a:xfrm>
            <a:off x="690232" y="2594388"/>
            <a:ext cx="10082151" cy="2092840"/>
          </a:xfrm>
          <a:prstGeom prst="rect">
            <a:avLst/>
          </a:prstGeom>
          <a:noFill/>
          <a:ln>
            <a:noFill/>
          </a:ln>
        </p:spPr>
        <p:txBody>
          <a:bodyPr spcFirstLastPara="1" wrap="square" lIns="0" tIns="121900" rIns="121900" bIns="121900" anchor="t" anchorCtr="0">
            <a:spAutoFit/>
          </a:bodyPr>
          <a:lstStyle/>
          <a:p>
            <a:r>
              <a:rPr lang="en-GB" sz="2000" dirty="0">
                <a:latin typeface="Open Sans" panose="020B0606030504020204" pitchFamily="34" charset="0"/>
                <a:ea typeface="Open Sans" panose="020B0606030504020204" pitchFamily="34" charset="0"/>
                <a:cs typeface="Open Sans" panose="020B0606030504020204" pitchFamily="34" charset="0"/>
              </a:rPr>
              <a:t>The cost of a Falcon 9 launch, at $62 million, is notably lower than competitors' offerings, which can exceed $165 million per launch. SpaceX's competitive advantage lies in the reusability of the first stage, resulting in significant cost savings compared to other providers in the space launch industry. This cost information can be invaluable for potential competitors looking to bid against SpaceX for rocket launch contracts.</a:t>
            </a:r>
            <a:endParaRPr lang="en-GB" sz="2000" dirty="0" smtClean="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69108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699133"/>
            <a:ext cx="8206800" cy="738623"/>
          </a:xfrm>
          <a:prstGeom prst="rect">
            <a:avLst/>
          </a:prstGeom>
          <a:noFill/>
          <a:ln>
            <a:noFill/>
          </a:ln>
        </p:spPr>
        <p:txBody>
          <a:bodyPr spcFirstLastPara="1" wrap="square" lIns="0" tIns="121900" rIns="121900" bIns="121900" anchor="t" anchorCtr="0">
            <a:spAutoFit/>
          </a:bodyPr>
          <a:lstStyle/>
          <a:p>
            <a:r>
              <a:rPr lang="en" sz="3200" dirty="0" smtClean="0">
                <a:solidFill>
                  <a:srgbClr val="5F6368"/>
                </a:solidFill>
                <a:latin typeface="Open Sans"/>
                <a:ea typeface="Open Sans"/>
                <a:cs typeface="Open Sans"/>
                <a:sym typeface="Open Sans"/>
              </a:rPr>
              <a:t>Introduction</a:t>
            </a:r>
            <a:endParaRPr sz="3200" dirty="0">
              <a:solidFill>
                <a:srgbClr val="5F6368"/>
              </a:solidFill>
              <a:latin typeface="Open Sans"/>
              <a:ea typeface="Open Sans"/>
              <a:cs typeface="Open Sans"/>
              <a:sym typeface="Open Sans"/>
            </a:endParaRPr>
          </a:p>
        </p:txBody>
      </p:sp>
      <p:sp>
        <p:nvSpPr>
          <p:cNvPr id="3" name="Google Shape;202;p46"/>
          <p:cNvSpPr txBox="1"/>
          <p:nvPr/>
        </p:nvSpPr>
        <p:spPr>
          <a:xfrm>
            <a:off x="690233" y="1978875"/>
            <a:ext cx="4595751" cy="615513"/>
          </a:xfrm>
          <a:prstGeom prst="rect">
            <a:avLst/>
          </a:prstGeom>
          <a:noFill/>
          <a:ln>
            <a:noFill/>
          </a:ln>
        </p:spPr>
        <p:txBody>
          <a:bodyPr spcFirstLastPara="1" wrap="square" lIns="0" tIns="121900" rIns="121900" bIns="121900" anchor="t" anchorCtr="0">
            <a:spAutoFit/>
          </a:bodyPr>
          <a:lstStyle/>
          <a:p>
            <a:r>
              <a:rPr lang="en-GB" sz="2400" dirty="0" smtClean="0">
                <a:solidFill>
                  <a:schemeClr val="bg2">
                    <a:lumMod val="50000"/>
                  </a:schemeClr>
                </a:solidFill>
                <a:latin typeface="Open Sans"/>
                <a:ea typeface="Open Sans"/>
                <a:cs typeface="Open Sans"/>
                <a:sym typeface="Open Sans"/>
              </a:rPr>
              <a:t>Key </a:t>
            </a:r>
            <a:r>
              <a:rPr lang="en-GB" sz="2400" dirty="0">
                <a:solidFill>
                  <a:schemeClr val="bg2">
                    <a:lumMod val="50000"/>
                  </a:schemeClr>
                </a:solidFill>
                <a:latin typeface="Open Sans"/>
                <a:ea typeface="Open Sans"/>
                <a:cs typeface="Open Sans"/>
                <a:sym typeface="Open Sans"/>
              </a:rPr>
              <a:t>Questions to </a:t>
            </a:r>
            <a:r>
              <a:rPr lang="en-GB" sz="2400" dirty="0" smtClean="0">
                <a:solidFill>
                  <a:schemeClr val="bg2">
                    <a:lumMod val="50000"/>
                  </a:schemeClr>
                </a:solidFill>
                <a:latin typeface="Open Sans"/>
                <a:ea typeface="Open Sans"/>
                <a:cs typeface="Open Sans"/>
                <a:sym typeface="Open Sans"/>
              </a:rPr>
              <a:t>Address</a:t>
            </a:r>
          </a:p>
        </p:txBody>
      </p:sp>
      <p:sp>
        <p:nvSpPr>
          <p:cNvPr id="4" name="Google Shape;202;p46"/>
          <p:cNvSpPr txBox="1"/>
          <p:nvPr/>
        </p:nvSpPr>
        <p:spPr>
          <a:xfrm>
            <a:off x="690232" y="2594388"/>
            <a:ext cx="10082151" cy="2400617"/>
          </a:xfrm>
          <a:prstGeom prst="rect">
            <a:avLst/>
          </a:prstGeom>
          <a:noFill/>
          <a:ln>
            <a:noFill/>
          </a:ln>
        </p:spPr>
        <p:txBody>
          <a:bodyPr spcFirstLastPara="1" wrap="square" lIns="0" tIns="121900" rIns="121900" bIns="121900" anchor="t" anchorCtr="0">
            <a:spAutoFit/>
          </a:bodyPr>
          <a:lstStyle/>
          <a:p>
            <a:pPr marL="342900" indent="-342900">
              <a:buFontTx/>
              <a:buChar char="-"/>
            </a:pPr>
            <a:r>
              <a:rPr lang="en-GB" sz="2000" dirty="0" smtClean="0">
                <a:latin typeface="Open Sans" panose="020B0606030504020204" pitchFamily="34" charset="0"/>
                <a:ea typeface="Open Sans" panose="020B0606030504020204" pitchFamily="34" charset="0"/>
                <a:cs typeface="Open Sans" panose="020B0606030504020204" pitchFamily="34" charset="0"/>
              </a:rPr>
              <a:t>The best way to estimate </a:t>
            </a:r>
            <a:r>
              <a:rPr lang="en-GB" sz="2000" dirty="0">
                <a:latin typeface="Open Sans" panose="020B0606030504020204" pitchFamily="34" charset="0"/>
                <a:ea typeface="Open Sans" panose="020B0606030504020204" pitchFamily="34" charset="0"/>
                <a:cs typeface="Open Sans" panose="020B0606030504020204" pitchFamily="34" charset="0"/>
              </a:rPr>
              <a:t>the total cost for launches, by predicting successful landings of the first stage of </a:t>
            </a:r>
            <a:r>
              <a:rPr lang="en-GB" sz="2000" dirty="0" smtClean="0">
                <a:latin typeface="Open Sans" panose="020B0606030504020204" pitchFamily="34" charset="0"/>
                <a:ea typeface="Open Sans" panose="020B0606030504020204" pitchFamily="34" charset="0"/>
                <a:cs typeface="Open Sans" panose="020B0606030504020204" pitchFamily="34" charset="0"/>
              </a:rPr>
              <a:t>rockets.</a:t>
            </a:r>
          </a:p>
          <a:p>
            <a:endParaRPr lang="en-GB" sz="2000" dirty="0" smtClean="0">
              <a:latin typeface="Open Sans" panose="020B0606030504020204" pitchFamily="34" charset="0"/>
              <a:ea typeface="Open Sans" panose="020B0606030504020204" pitchFamily="34" charset="0"/>
              <a:cs typeface="Open Sans" panose="020B0606030504020204" pitchFamily="34" charset="0"/>
            </a:endParaRPr>
          </a:p>
          <a:p>
            <a:pPr marL="342900" indent="-342900">
              <a:buFontTx/>
              <a:buChar char="-"/>
            </a:pPr>
            <a:r>
              <a:rPr lang="en-GB" sz="2000" dirty="0">
                <a:latin typeface="Open Sans" panose="020B0606030504020204" pitchFamily="34" charset="0"/>
                <a:ea typeface="Open Sans" panose="020B0606030504020204" pitchFamily="34" charset="0"/>
                <a:cs typeface="Open Sans" panose="020B0606030504020204" pitchFamily="34" charset="0"/>
              </a:rPr>
              <a:t>How do variables such as payload mass, launch site, number of flights, and orbits affect the success of the first stage </a:t>
            </a:r>
            <a:r>
              <a:rPr lang="en-GB" sz="2000" dirty="0" smtClean="0">
                <a:latin typeface="Open Sans" panose="020B0606030504020204" pitchFamily="34" charset="0"/>
                <a:ea typeface="Open Sans" panose="020B0606030504020204" pitchFamily="34" charset="0"/>
                <a:cs typeface="Open Sans" panose="020B0606030504020204" pitchFamily="34" charset="0"/>
              </a:rPr>
              <a:t>landing.</a:t>
            </a:r>
          </a:p>
          <a:p>
            <a:pPr marL="342900" indent="-342900">
              <a:buFontTx/>
              <a:buChar char="-"/>
            </a:pPr>
            <a:endParaRPr lang="en-GB" sz="2000" dirty="0" smtClean="0">
              <a:latin typeface="Open Sans" panose="020B0606030504020204" pitchFamily="34" charset="0"/>
              <a:ea typeface="Open Sans" panose="020B0606030504020204" pitchFamily="34" charset="0"/>
              <a:cs typeface="Open Sans" panose="020B0606030504020204" pitchFamily="34" charset="0"/>
            </a:endParaRPr>
          </a:p>
          <a:p>
            <a:pPr marL="342900" indent="-342900">
              <a:buFontTx/>
              <a:buChar char="-"/>
            </a:pPr>
            <a:r>
              <a:rPr lang="en-GB" sz="2000" dirty="0" smtClean="0">
                <a:latin typeface="Open Sans" panose="020B0606030504020204" pitchFamily="34" charset="0"/>
                <a:ea typeface="Open Sans" panose="020B0606030504020204" pitchFamily="34" charset="0"/>
                <a:cs typeface="Open Sans" panose="020B0606030504020204" pitchFamily="34" charset="0"/>
              </a:rPr>
              <a:t>Where </a:t>
            </a:r>
            <a:r>
              <a:rPr lang="en-GB" sz="2000" dirty="0">
                <a:latin typeface="Open Sans" panose="020B0606030504020204" pitchFamily="34" charset="0"/>
                <a:ea typeface="Open Sans" panose="020B0606030504020204" pitchFamily="34" charset="0"/>
                <a:cs typeface="Open Sans" panose="020B0606030504020204" pitchFamily="34" charset="0"/>
              </a:rPr>
              <a:t>is the best place to make </a:t>
            </a:r>
            <a:r>
              <a:rPr lang="en-GB" sz="2000" dirty="0" smtClean="0">
                <a:latin typeface="Open Sans" panose="020B0606030504020204" pitchFamily="34" charset="0"/>
                <a:ea typeface="Open Sans" panose="020B0606030504020204" pitchFamily="34" charset="0"/>
                <a:cs typeface="Open Sans" panose="020B0606030504020204" pitchFamily="34" charset="0"/>
              </a:rPr>
              <a:t>rockets launches</a:t>
            </a:r>
            <a:r>
              <a:rPr lang="en-GB" sz="2000" dirty="0">
                <a:latin typeface="Open Sans" panose="020B0606030504020204" pitchFamily="34" charset="0"/>
                <a:ea typeface="Open Sans" panose="020B0606030504020204" pitchFamily="34" charset="0"/>
                <a:cs typeface="Open Sans" panose="020B0606030504020204" pitchFamily="34" charset="0"/>
              </a:rPr>
              <a:t>.</a:t>
            </a:r>
            <a:endParaRPr lang="en-GB" sz="2000" dirty="0" smtClean="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82561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185"/>
        <p:cNvGrpSpPr/>
        <p:nvPr/>
      </p:nvGrpSpPr>
      <p:grpSpPr>
        <a:xfrm>
          <a:off x="0" y="0"/>
          <a:ext cx="0" cy="0"/>
          <a:chOff x="0" y="0"/>
          <a:chExt cx="0" cy="0"/>
        </a:xfrm>
      </p:grpSpPr>
      <p:sp>
        <p:nvSpPr>
          <p:cNvPr id="186" name="Google Shape;186;p44"/>
          <p:cNvSpPr txBox="1"/>
          <p:nvPr/>
        </p:nvSpPr>
        <p:spPr>
          <a:xfrm>
            <a:off x="-613367" y="2776401"/>
            <a:ext cx="4939200" cy="812490"/>
          </a:xfrm>
          <a:prstGeom prst="rect">
            <a:avLst/>
          </a:prstGeom>
          <a:noFill/>
          <a:ln>
            <a:noFill/>
          </a:ln>
        </p:spPr>
        <p:txBody>
          <a:bodyPr spcFirstLastPara="1" wrap="square" lIns="121900" tIns="121900" rIns="121900" bIns="121900" anchor="t" anchorCtr="0">
            <a:spAutoFit/>
          </a:bodyPr>
          <a:lstStyle/>
          <a:p>
            <a:pPr algn="r">
              <a:lnSpc>
                <a:spcPct val="115000"/>
              </a:lnSpc>
            </a:pPr>
            <a:r>
              <a:rPr lang="en-GB" sz="3200" dirty="0" smtClean="0">
                <a:solidFill>
                  <a:srgbClr val="FFFFFF"/>
                </a:solidFill>
                <a:latin typeface="Open Sans"/>
                <a:ea typeface="Open Sans"/>
                <a:cs typeface="Open Sans"/>
                <a:sym typeface="Open Sans"/>
              </a:rPr>
              <a:t>Methodology</a:t>
            </a:r>
            <a:endParaRPr sz="3200" dirty="0">
              <a:solidFill>
                <a:srgbClr val="FFFFFF"/>
              </a:solidFill>
              <a:latin typeface="Open Sans"/>
              <a:ea typeface="Open Sans"/>
              <a:cs typeface="Open Sans"/>
              <a:sym typeface="Open Sans"/>
            </a:endParaRPr>
          </a:p>
        </p:txBody>
      </p:sp>
      <p:sp>
        <p:nvSpPr>
          <p:cNvPr id="187" name="Google Shape;187;p44"/>
          <p:cNvSpPr txBox="1"/>
          <p:nvPr/>
        </p:nvSpPr>
        <p:spPr>
          <a:xfrm>
            <a:off x="4949900" y="2080806"/>
            <a:ext cx="5262000" cy="3016170"/>
          </a:xfrm>
          <a:prstGeom prst="rect">
            <a:avLst/>
          </a:prstGeom>
          <a:noFill/>
          <a:ln>
            <a:noFill/>
          </a:ln>
        </p:spPr>
        <p:txBody>
          <a:bodyPr spcFirstLastPara="1" wrap="square" lIns="121900" tIns="121900" rIns="121900" bIns="121900" anchor="t" anchorCtr="0">
            <a:spAutoFit/>
          </a:bodyPr>
          <a:lstStyle/>
          <a:p>
            <a:pPr marL="609585" indent="-423323">
              <a:lnSpc>
                <a:spcPct val="150000"/>
              </a:lnSpc>
              <a:buClr>
                <a:srgbClr val="FFFFFF"/>
              </a:buClr>
              <a:buSzPts val="1400"/>
              <a:buFont typeface="Open Sans"/>
              <a:buChar char="●"/>
            </a:pPr>
            <a:r>
              <a:rPr lang="en-GB" sz="2400" dirty="0" smtClean="0">
                <a:solidFill>
                  <a:srgbClr val="FFFFFF"/>
                </a:solidFill>
                <a:latin typeface="Open Sans"/>
                <a:ea typeface="Open Sans"/>
                <a:cs typeface="Open Sans"/>
                <a:sym typeface="Open Sans"/>
              </a:rPr>
              <a:t>Data Acquisition</a:t>
            </a:r>
            <a:endParaRPr sz="2400" dirty="0">
              <a:solidFill>
                <a:srgbClr val="FFFFFF"/>
              </a:solidFill>
              <a:latin typeface="Open Sans"/>
              <a:ea typeface="Open Sans"/>
              <a:cs typeface="Open Sans"/>
              <a:sym typeface="Open Sans"/>
            </a:endParaRPr>
          </a:p>
          <a:p>
            <a:pPr marL="609585" indent="-423323">
              <a:lnSpc>
                <a:spcPct val="150000"/>
              </a:lnSpc>
              <a:buClr>
                <a:srgbClr val="FFFFFF"/>
              </a:buClr>
              <a:buSzPts val="1400"/>
              <a:buFont typeface="Open Sans"/>
              <a:buChar char="●"/>
            </a:pPr>
            <a:r>
              <a:rPr lang="en-GB" sz="2400" dirty="0" smtClean="0">
                <a:solidFill>
                  <a:srgbClr val="FFFFFF"/>
                </a:solidFill>
                <a:latin typeface="Open Sans"/>
                <a:ea typeface="Open Sans"/>
                <a:cs typeface="Open Sans"/>
                <a:sym typeface="Open Sans"/>
              </a:rPr>
              <a:t>Exploratory Data Analysis</a:t>
            </a:r>
            <a:endParaRPr sz="2400" dirty="0">
              <a:solidFill>
                <a:srgbClr val="FFFFFF"/>
              </a:solidFill>
              <a:latin typeface="Open Sans"/>
              <a:ea typeface="Open Sans"/>
              <a:cs typeface="Open Sans"/>
              <a:sym typeface="Open Sans"/>
            </a:endParaRPr>
          </a:p>
          <a:p>
            <a:pPr marL="609585" indent="-423323">
              <a:lnSpc>
                <a:spcPct val="150000"/>
              </a:lnSpc>
              <a:buClr>
                <a:srgbClr val="FFFFFF"/>
              </a:buClr>
              <a:buSzPts val="1400"/>
              <a:buFont typeface="Open Sans"/>
              <a:buChar char="●"/>
            </a:pPr>
            <a:r>
              <a:rPr lang="en-GB" sz="2400" dirty="0" smtClean="0">
                <a:solidFill>
                  <a:srgbClr val="FFFFFF"/>
                </a:solidFill>
                <a:latin typeface="Open Sans"/>
                <a:ea typeface="Open Sans"/>
                <a:cs typeface="Open Sans"/>
                <a:sym typeface="Open Sans"/>
              </a:rPr>
              <a:t>Geospatial Analysis</a:t>
            </a:r>
            <a:endParaRPr sz="2400" dirty="0">
              <a:solidFill>
                <a:srgbClr val="FFFFFF"/>
              </a:solidFill>
              <a:latin typeface="Open Sans"/>
              <a:ea typeface="Open Sans"/>
              <a:cs typeface="Open Sans"/>
              <a:sym typeface="Open Sans"/>
            </a:endParaRPr>
          </a:p>
          <a:p>
            <a:pPr marL="609585" indent="-423323">
              <a:lnSpc>
                <a:spcPct val="150000"/>
              </a:lnSpc>
              <a:buClr>
                <a:srgbClr val="FFFFFF"/>
              </a:buClr>
              <a:buSzPts val="1400"/>
              <a:buFont typeface="Open Sans"/>
              <a:buChar char="●"/>
            </a:pPr>
            <a:r>
              <a:rPr lang="en" sz="2400" dirty="0" smtClean="0">
                <a:solidFill>
                  <a:srgbClr val="FFFFFF"/>
                </a:solidFill>
                <a:latin typeface="Open Sans"/>
                <a:ea typeface="Open Sans"/>
                <a:cs typeface="Open Sans"/>
                <a:sym typeface="Open Sans"/>
              </a:rPr>
              <a:t>Interactive Dashboard</a:t>
            </a:r>
          </a:p>
          <a:p>
            <a:pPr marL="609585" indent="-423323">
              <a:lnSpc>
                <a:spcPct val="150000"/>
              </a:lnSpc>
              <a:buClr>
                <a:srgbClr val="FFFFFF"/>
              </a:buClr>
              <a:buSzPts val="1400"/>
              <a:buFont typeface="Open Sans"/>
              <a:buChar char="●"/>
            </a:pPr>
            <a:r>
              <a:rPr lang="en" sz="2400" dirty="0" smtClean="0">
                <a:solidFill>
                  <a:srgbClr val="FFFFFF"/>
                </a:solidFill>
                <a:latin typeface="Open Sans"/>
                <a:ea typeface="Open Sans"/>
                <a:cs typeface="Open Sans"/>
                <a:sym typeface="Open Sans"/>
              </a:rPr>
              <a:t>Predictive Analysis</a:t>
            </a:r>
            <a:endParaRPr sz="2400" dirty="0">
              <a:solidFill>
                <a:srgbClr val="FFFFFF"/>
              </a:solidFill>
              <a:latin typeface="Open Sans"/>
              <a:ea typeface="Open Sans"/>
              <a:cs typeface="Open Sans"/>
              <a:sym typeface="Open Sans"/>
            </a:endParaRPr>
          </a:p>
        </p:txBody>
      </p:sp>
      <p:cxnSp>
        <p:nvCxnSpPr>
          <p:cNvPr id="188" name="Google Shape;188;p44"/>
          <p:cNvCxnSpPr/>
          <p:nvPr/>
        </p:nvCxnSpPr>
        <p:spPr>
          <a:xfrm>
            <a:off x="4613467" y="1376200"/>
            <a:ext cx="48800" cy="4105600"/>
          </a:xfrm>
          <a:prstGeom prst="straightConnector1">
            <a:avLst/>
          </a:prstGeom>
          <a:noFill/>
          <a:ln w="1905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2528928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699133"/>
            <a:ext cx="8206800" cy="738623"/>
          </a:xfrm>
          <a:prstGeom prst="rect">
            <a:avLst/>
          </a:prstGeom>
          <a:noFill/>
          <a:ln>
            <a:noFill/>
          </a:ln>
        </p:spPr>
        <p:txBody>
          <a:bodyPr spcFirstLastPara="1" wrap="square" lIns="0" tIns="121900" rIns="121900" bIns="121900" anchor="t" anchorCtr="0">
            <a:spAutoFit/>
          </a:bodyPr>
          <a:lstStyle/>
          <a:p>
            <a:r>
              <a:rPr lang="en" sz="3200" dirty="0" smtClean="0">
                <a:solidFill>
                  <a:srgbClr val="5F6368"/>
                </a:solidFill>
                <a:latin typeface="Open Sans"/>
                <a:ea typeface="Open Sans"/>
                <a:cs typeface="Open Sans"/>
                <a:sym typeface="Open Sans"/>
              </a:rPr>
              <a:t>Data Acquisition</a:t>
            </a:r>
            <a:endParaRPr sz="3200" dirty="0">
              <a:solidFill>
                <a:srgbClr val="5F6368"/>
              </a:solidFill>
              <a:latin typeface="Open Sans"/>
              <a:ea typeface="Open Sans"/>
              <a:cs typeface="Open Sans"/>
              <a:sym typeface="Open Sans"/>
            </a:endParaRPr>
          </a:p>
        </p:txBody>
      </p:sp>
      <p:sp>
        <p:nvSpPr>
          <p:cNvPr id="9" name="object 19"/>
          <p:cNvSpPr txBox="1"/>
          <p:nvPr/>
        </p:nvSpPr>
        <p:spPr>
          <a:xfrm>
            <a:off x="11144757" y="6530508"/>
            <a:ext cx="867410" cy="239809"/>
          </a:xfrm>
          <a:prstGeom prst="rect">
            <a:avLst/>
          </a:prstGeom>
        </p:spPr>
        <p:txBody>
          <a:bodyPr vert="horz" wrap="square" lIns="0" tIns="8890" rIns="0" bIns="0" rtlCol="0">
            <a:spAutoFit/>
          </a:bodyPr>
          <a:lstStyle/>
          <a:p>
            <a:pPr marL="12700">
              <a:lnSpc>
                <a:spcPct val="100000"/>
              </a:lnSpc>
              <a:spcBef>
                <a:spcPts val="70"/>
              </a:spcBef>
            </a:pPr>
            <a:r>
              <a:rPr sz="1500" u="sng" spc="-104" baseline="2777" dirty="0">
                <a:solidFill>
                  <a:srgbClr val="00929B"/>
                </a:solidFill>
                <a:uFill>
                  <a:solidFill>
                    <a:srgbClr val="00929B"/>
                  </a:solidFill>
                </a:uFill>
                <a:latin typeface="Microsoft Sans Serif"/>
                <a:cs typeface="Microsoft Sans Serif"/>
                <a:hlinkClick r:id="rId3"/>
              </a:rPr>
              <a:t>G</a:t>
            </a:r>
            <a:r>
              <a:rPr sz="1500" u="sng" spc="-15" baseline="2777" dirty="0">
                <a:solidFill>
                  <a:srgbClr val="00929B"/>
                </a:solidFill>
                <a:uFill>
                  <a:solidFill>
                    <a:srgbClr val="00929B"/>
                  </a:solidFill>
                </a:uFill>
                <a:latin typeface="Microsoft Sans Serif"/>
                <a:cs typeface="Microsoft Sans Serif"/>
                <a:hlinkClick r:id="rId3"/>
              </a:rPr>
              <a:t>i</a:t>
            </a:r>
            <a:r>
              <a:rPr sz="1500" u="sng" spc="172" baseline="2777" dirty="0">
                <a:solidFill>
                  <a:srgbClr val="00929B"/>
                </a:solidFill>
                <a:uFill>
                  <a:solidFill>
                    <a:srgbClr val="00929B"/>
                  </a:solidFill>
                </a:uFill>
                <a:latin typeface="Microsoft Sans Serif"/>
                <a:cs typeface="Microsoft Sans Serif"/>
                <a:hlinkClick r:id="rId3"/>
              </a:rPr>
              <a:t>t</a:t>
            </a:r>
            <a:r>
              <a:rPr sz="1500" u="sng" spc="-22" baseline="2777" dirty="0">
                <a:solidFill>
                  <a:srgbClr val="00929B"/>
                </a:solidFill>
                <a:uFill>
                  <a:solidFill>
                    <a:srgbClr val="00929B"/>
                  </a:solidFill>
                </a:uFill>
                <a:latin typeface="Microsoft Sans Serif"/>
                <a:cs typeface="Microsoft Sans Serif"/>
                <a:hlinkClick r:id="rId3"/>
              </a:rPr>
              <a:t>H</a:t>
            </a:r>
            <a:r>
              <a:rPr sz="1500" u="sng" spc="22" baseline="2777" dirty="0">
                <a:solidFill>
                  <a:srgbClr val="00929B"/>
                </a:solidFill>
                <a:uFill>
                  <a:solidFill>
                    <a:srgbClr val="00929B"/>
                  </a:solidFill>
                </a:uFill>
                <a:latin typeface="Microsoft Sans Serif"/>
                <a:cs typeface="Microsoft Sans Serif"/>
                <a:hlinkClick r:id="rId3"/>
              </a:rPr>
              <a:t>u</a:t>
            </a:r>
            <a:r>
              <a:rPr sz="1500" u="sng" spc="44" baseline="2777" dirty="0">
                <a:solidFill>
                  <a:srgbClr val="00929B"/>
                </a:solidFill>
                <a:uFill>
                  <a:solidFill>
                    <a:srgbClr val="00929B"/>
                  </a:solidFill>
                </a:uFill>
                <a:latin typeface="Microsoft Sans Serif"/>
                <a:cs typeface="Microsoft Sans Serif"/>
                <a:hlinkClick r:id="rId3"/>
              </a:rPr>
              <a:t>b</a:t>
            </a:r>
            <a:r>
              <a:rPr sz="1500" u="sng" spc="-97" baseline="2777" dirty="0">
                <a:solidFill>
                  <a:srgbClr val="00929B"/>
                </a:solidFill>
                <a:uFill>
                  <a:solidFill>
                    <a:srgbClr val="00929B"/>
                  </a:solidFill>
                </a:uFill>
                <a:latin typeface="Microsoft Sans Serif"/>
                <a:cs typeface="Microsoft Sans Serif"/>
                <a:hlinkClick r:id="rId3"/>
              </a:rPr>
              <a:t> </a:t>
            </a:r>
            <a:r>
              <a:rPr sz="1500" u="sng" spc="-22" baseline="2777" dirty="0">
                <a:solidFill>
                  <a:srgbClr val="00929B"/>
                </a:solidFill>
                <a:uFill>
                  <a:solidFill>
                    <a:srgbClr val="00929B"/>
                  </a:solidFill>
                </a:uFill>
                <a:latin typeface="Microsoft Sans Serif"/>
                <a:cs typeface="Microsoft Sans Serif"/>
                <a:hlinkClick r:id="rId3"/>
              </a:rPr>
              <a:t>L</a:t>
            </a:r>
            <a:r>
              <a:rPr sz="1500" u="sng" spc="7" baseline="2777" dirty="0">
                <a:solidFill>
                  <a:srgbClr val="00929B"/>
                </a:solidFill>
                <a:uFill>
                  <a:solidFill>
                    <a:srgbClr val="00929B"/>
                  </a:solidFill>
                </a:uFill>
                <a:latin typeface="Microsoft Sans Serif"/>
                <a:cs typeface="Microsoft Sans Serif"/>
                <a:hlinkClick r:id="rId3"/>
              </a:rPr>
              <a:t>i</a:t>
            </a:r>
            <a:r>
              <a:rPr sz="1500" u="sng" spc="22" baseline="2777" dirty="0">
                <a:solidFill>
                  <a:srgbClr val="00929B"/>
                </a:solidFill>
                <a:uFill>
                  <a:solidFill>
                    <a:srgbClr val="00929B"/>
                  </a:solidFill>
                </a:uFill>
                <a:latin typeface="Microsoft Sans Serif"/>
                <a:cs typeface="Microsoft Sans Serif"/>
                <a:hlinkClick r:id="rId3"/>
              </a:rPr>
              <a:t>nk</a:t>
            </a:r>
            <a:r>
              <a:rPr sz="1500" spc="-44" baseline="2777" dirty="0">
                <a:solidFill>
                  <a:srgbClr val="00929B"/>
                </a:solidFill>
                <a:latin typeface="Microsoft Sans Serif"/>
                <a:cs typeface="Microsoft Sans Serif"/>
                <a:hlinkClick r:id="rId3"/>
              </a:rPr>
              <a:t> </a:t>
            </a:r>
            <a:endParaRPr sz="800" dirty="0">
              <a:latin typeface="Microsoft Sans Serif"/>
              <a:cs typeface="Microsoft Sans Serif"/>
            </a:endParaRPr>
          </a:p>
        </p:txBody>
      </p:sp>
      <p:sp>
        <p:nvSpPr>
          <p:cNvPr id="7" name="object 3"/>
          <p:cNvSpPr txBox="1"/>
          <p:nvPr/>
        </p:nvSpPr>
        <p:spPr>
          <a:xfrm>
            <a:off x="392074" y="1488951"/>
            <a:ext cx="6360160" cy="2499402"/>
          </a:xfrm>
          <a:prstGeom prst="rect">
            <a:avLst/>
          </a:prstGeom>
        </p:spPr>
        <p:txBody>
          <a:bodyPr vert="horz" wrap="square" lIns="0" tIns="97790" rIns="0" bIns="0" rtlCol="0">
            <a:spAutoFit/>
          </a:bodyPr>
          <a:lstStyle/>
          <a:p>
            <a:pPr marL="190500">
              <a:lnSpc>
                <a:spcPct val="100000"/>
              </a:lnSpc>
              <a:spcBef>
                <a:spcPts val="770"/>
              </a:spcBef>
            </a:pPr>
            <a:r>
              <a:rPr lang="en-US" sz="1600" spc="10"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From </a:t>
            </a:r>
            <a:r>
              <a:rPr lang="en-US" sz="1600" spc="10" dirty="0" err="1"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SpaceX</a:t>
            </a:r>
            <a:r>
              <a:rPr lang="en-US" sz="1600" spc="10"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 API</a:t>
            </a:r>
            <a:r>
              <a:rPr lang="en-GB" sz="1600" spc="25"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a:t>
            </a:r>
            <a:endParaRPr sz="16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GB" sz="1400" dirty="0">
                <a:latin typeface="Open Sans" panose="020B0606030504020204" pitchFamily="34" charset="0"/>
                <a:ea typeface="Open Sans" panose="020B0606030504020204" pitchFamily="34" charset="0"/>
                <a:cs typeface="Open Sans" panose="020B0606030504020204" pitchFamily="34" charset="0"/>
              </a:rPr>
              <a:t>Data was </a:t>
            </a:r>
            <a:r>
              <a:rPr lang="en-GB" sz="1400" dirty="0" smtClean="0">
                <a:latin typeface="Open Sans" panose="020B0606030504020204" pitchFamily="34" charset="0"/>
                <a:ea typeface="Open Sans" panose="020B0606030504020204" pitchFamily="34" charset="0"/>
                <a:cs typeface="Open Sans" panose="020B0606030504020204" pitchFamily="34" charset="0"/>
              </a:rPr>
              <a:t>obtained from the </a:t>
            </a:r>
            <a:r>
              <a:rPr lang="en-GB" sz="1400" dirty="0" err="1" smtClean="0">
                <a:latin typeface="Open Sans" panose="020B0606030504020204" pitchFamily="34" charset="0"/>
                <a:ea typeface="Open Sans" panose="020B0606030504020204" pitchFamily="34" charset="0"/>
                <a:cs typeface="Open Sans" panose="020B0606030504020204" pitchFamily="34" charset="0"/>
              </a:rPr>
              <a:t>SpaceX</a:t>
            </a:r>
            <a:r>
              <a:rPr lang="en-GB" sz="1400" dirty="0" smtClean="0">
                <a:latin typeface="Open Sans" panose="020B0606030504020204" pitchFamily="34" charset="0"/>
                <a:ea typeface="Open Sans" panose="020B0606030504020204" pitchFamily="34" charset="0"/>
                <a:cs typeface="Open Sans" panose="020B0606030504020204" pitchFamily="34" charset="0"/>
              </a:rPr>
              <a:t> API. Filtered to obtain useful columns, filled missing values and Store the cleaned data in a CSV file.</a:t>
            </a:r>
            <a:endParaRPr lang="en-GB" sz="1400" dirty="0">
              <a:latin typeface="Open Sans" panose="020B0606030504020204" pitchFamily="34" charset="0"/>
              <a:ea typeface="Open Sans" panose="020B0606030504020204" pitchFamily="34" charset="0"/>
              <a:cs typeface="Open Sans" panose="020B0606030504020204" pitchFamily="34" charset="0"/>
            </a:endParaRPr>
          </a:p>
          <a:p>
            <a:pPr marL="342900" indent="-342900">
              <a:buFontTx/>
              <a:buChar char="-"/>
            </a:pPr>
            <a:endParaRPr lang="en-GB" sz="1400" dirty="0" smtClean="0">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mj-lt"/>
              <a:buAutoNum type="arabicPeriod"/>
            </a:pPr>
            <a:r>
              <a:rPr lang="en-GB" sz="1400" dirty="0" smtClean="0">
                <a:latin typeface="Open Sans" panose="020B0606030504020204" pitchFamily="34" charset="0"/>
                <a:ea typeface="Open Sans" panose="020B0606030504020204" pitchFamily="34" charset="0"/>
                <a:cs typeface="Open Sans" panose="020B0606030504020204" pitchFamily="34" charset="0"/>
              </a:rPr>
              <a:t>GET request made to the API and response converted to a Pandas </a:t>
            </a:r>
            <a:r>
              <a:rPr lang="en-GB" sz="1400" dirty="0" err="1" smtClean="0">
                <a:latin typeface="Open Sans" panose="020B0606030504020204" pitchFamily="34" charset="0"/>
                <a:ea typeface="Open Sans" panose="020B0606030504020204" pitchFamily="34" charset="0"/>
                <a:cs typeface="Open Sans" panose="020B0606030504020204" pitchFamily="34" charset="0"/>
              </a:rPr>
              <a:t>DataFrame</a:t>
            </a:r>
            <a:r>
              <a:rPr lang="en-GB" sz="1400" dirty="0" smtClean="0">
                <a:latin typeface="Open Sans" panose="020B0606030504020204" pitchFamily="34" charset="0"/>
                <a:ea typeface="Open Sans" panose="020B0606030504020204" pitchFamily="34" charset="0"/>
                <a:cs typeface="Open Sans" panose="020B0606030504020204" pitchFamily="34" charset="0"/>
              </a:rPr>
              <a:t>.</a:t>
            </a:r>
          </a:p>
          <a:p>
            <a:pPr marL="342900" indent="-342900">
              <a:buFont typeface="+mj-lt"/>
              <a:buAutoNum type="arabicPeriod"/>
            </a:pPr>
            <a:endParaRPr lang="en-GB" sz="1400" dirty="0" smtClean="0">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mj-lt"/>
              <a:buAutoNum type="arabicPeriod"/>
            </a:pPr>
            <a:r>
              <a:rPr lang="en-GB" sz="1400" dirty="0" smtClean="0">
                <a:latin typeface="Open Sans" panose="020B0606030504020204" pitchFamily="34" charset="0"/>
                <a:ea typeface="Open Sans" panose="020B0606030504020204" pitchFamily="34" charset="0"/>
                <a:cs typeface="Open Sans" panose="020B0606030504020204" pitchFamily="34" charset="0"/>
              </a:rPr>
              <a:t>Filtering the response and retaining </a:t>
            </a:r>
            <a:r>
              <a:rPr lang="en-GB" sz="1400" dirty="0">
                <a:latin typeface="Open Sans" panose="020B0606030504020204" pitchFamily="34" charset="0"/>
                <a:ea typeface="Open Sans" panose="020B0606030504020204" pitchFamily="34" charset="0"/>
                <a:cs typeface="Open Sans" panose="020B0606030504020204" pitchFamily="34" charset="0"/>
              </a:rPr>
              <a:t>only the Falcon 9 rocket </a:t>
            </a:r>
            <a:r>
              <a:rPr lang="en-GB" sz="1400" dirty="0" smtClean="0">
                <a:latin typeface="Open Sans" panose="020B0606030504020204" pitchFamily="34" charset="0"/>
                <a:ea typeface="Open Sans" panose="020B0606030504020204" pitchFamily="34" charset="0"/>
                <a:cs typeface="Open Sans" panose="020B0606030504020204" pitchFamily="34" charset="0"/>
              </a:rPr>
              <a:t>launches and important columns.</a:t>
            </a:r>
          </a:p>
          <a:p>
            <a:pPr marL="342900" indent="-342900">
              <a:buFont typeface="+mj-lt"/>
              <a:buAutoNum type="arabicPeriod"/>
            </a:pPr>
            <a:endParaRPr lang="en-GB" sz="1400" dirty="0" smtClean="0">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mj-lt"/>
              <a:buAutoNum type="arabicPeriod"/>
            </a:pPr>
            <a:r>
              <a:rPr lang="en-GB" sz="1400" dirty="0" smtClean="0">
                <a:latin typeface="Open Sans" panose="020B0606030504020204" pitchFamily="34" charset="0"/>
                <a:ea typeface="Open Sans" panose="020B0606030504020204" pitchFamily="34" charset="0"/>
                <a:cs typeface="Open Sans" panose="020B0606030504020204" pitchFamily="34" charset="0"/>
              </a:rPr>
              <a:t>Filling missing </a:t>
            </a:r>
            <a:r>
              <a:rPr lang="en-GB" sz="1400" dirty="0">
                <a:latin typeface="Open Sans" panose="020B0606030504020204" pitchFamily="34" charset="0"/>
                <a:ea typeface="Open Sans" panose="020B0606030504020204" pitchFamily="34" charset="0"/>
                <a:cs typeface="Open Sans" panose="020B0606030504020204" pitchFamily="34" charset="0"/>
              </a:rPr>
              <a:t>values in the ‘</a:t>
            </a:r>
            <a:r>
              <a:rPr lang="en-GB" sz="1400" dirty="0" err="1">
                <a:latin typeface="Open Sans" panose="020B0606030504020204" pitchFamily="34" charset="0"/>
                <a:ea typeface="Open Sans" panose="020B0606030504020204" pitchFamily="34" charset="0"/>
                <a:cs typeface="Open Sans" panose="020B0606030504020204" pitchFamily="34" charset="0"/>
              </a:rPr>
              <a:t>PayloadMass</a:t>
            </a:r>
            <a:r>
              <a:rPr lang="en-GB" sz="1400" dirty="0">
                <a:latin typeface="Open Sans" panose="020B0606030504020204" pitchFamily="34" charset="0"/>
                <a:ea typeface="Open Sans" panose="020B0606030504020204" pitchFamily="34" charset="0"/>
                <a:cs typeface="Open Sans" panose="020B0606030504020204" pitchFamily="34" charset="0"/>
              </a:rPr>
              <a:t>’ column </a:t>
            </a:r>
            <a:r>
              <a:rPr lang="en-GB" sz="1400" dirty="0" smtClean="0">
                <a:latin typeface="Open Sans" panose="020B0606030504020204" pitchFamily="34" charset="0"/>
                <a:ea typeface="Open Sans" panose="020B0606030504020204" pitchFamily="34" charset="0"/>
                <a:cs typeface="Open Sans" panose="020B0606030504020204" pitchFamily="34" charset="0"/>
              </a:rPr>
              <a:t>using </a:t>
            </a:r>
            <a:r>
              <a:rPr lang="en-GB" sz="1400" dirty="0">
                <a:latin typeface="Open Sans" panose="020B0606030504020204" pitchFamily="34" charset="0"/>
                <a:ea typeface="Open Sans" panose="020B0606030504020204" pitchFamily="34" charset="0"/>
                <a:cs typeface="Open Sans" panose="020B0606030504020204" pitchFamily="34" charset="0"/>
              </a:rPr>
              <a:t>the mean value</a:t>
            </a:r>
            <a:r>
              <a:rPr lang="en-GB" sz="1400" dirty="0" smtClean="0">
                <a:latin typeface="Open Sans" panose="020B0606030504020204" pitchFamily="34" charset="0"/>
                <a:ea typeface="Open Sans" panose="020B0606030504020204" pitchFamily="34" charset="0"/>
                <a:cs typeface="Open Sans" panose="020B0606030504020204" pitchFamily="34" charset="0"/>
              </a:rPr>
              <a:t>.</a:t>
            </a:r>
          </a:p>
        </p:txBody>
      </p:sp>
      <p:grpSp>
        <p:nvGrpSpPr>
          <p:cNvPr id="31" name="object 4"/>
          <p:cNvGrpSpPr/>
          <p:nvPr/>
        </p:nvGrpSpPr>
        <p:grpSpPr>
          <a:xfrm>
            <a:off x="6896378" y="1000050"/>
            <a:ext cx="4191000" cy="1390015"/>
            <a:chOff x="6877811" y="237743"/>
            <a:chExt cx="4191000" cy="1390015"/>
          </a:xfrm>
        </p:grpSpPr>
        <p:pic>
          <p:nvPicPr>
            <p:cNvPr id="32" name="object 5"/>
            <p:cNvPicPr/>
            <p:nvPr/>
          </p:nvPicPr>
          <p:blipFill>
            <a:blip r:embed="rId4" cstate="print"/>
            <a:stretch>
              <a:fillRect/>
            </a:stretch>
          </p:blipFill>
          <p:spPr>
            <a:xfrm>
              <a:off x="7434071" y="438911"/>
              <a:ext cx="3208020" cy="316991"/>
            </a:xfrm>
            <a:prstGeom prst="rect">
              <a:avLst/>
            </a:prstGeom>
          </p:spPr>
        </p:pic>
        <p:pic>
          <p:nvPicPr>
            <p:cNvPr id="33" name="object 6"/>
            <p:cNvPicPr/>
            <p:nvPr/>
          </p:nvPicPr>
          <p:blipFill>
            <a:blip r:embed="rId5" cstate="print"/>
            <a:stretch>
              <a:fillRect/>
            </a:stretch>
          </p:blipFill>
          <p:spPr>
            <a:xfrm>
              <a:off x="7434071" y="729995"/>
              <a:ext cx="3208020" cy="280415"/>
            </a:xfrm>
            <a:prstGeom prst="rect">
              <a:avLst/>
            </a:prstGeom>
          </p:spPr>
        </p:pic>
        <p:pic>
          <p:nvPicPr>
            <p:cNvPr id="34" name="object 7"/>
            <p:cNvPicPr/>
            <p:nvPr/>
          </p:nvPicPr>
          <p:blipFill>
            <a:blip r:embed="rId6" cstate="print"/>
            <a:stretch>
              <a:fillRect/>
            </a:stretch>
          </p:blipFill>
          <p:spPr>
            <a:xfrm>
              <a:off x="7086599" y="1085088"/>
              <a:ext cx="3901440" cy="470915"/>
            </a:xfrm>
            <a:prstGeom prst="rect">
              <a:avLst/>
            </a:prstGeom>
          </p:spPr>
        </p:pic>
        <p:sp>
          <p:nvSpPr>
            <p:cNvPr id="35" name="object 8"/>
            <p:cNvSpPr/>
            <p:nvPr/>
          </p:nvSpPr>
          <p:spPr>
            <a:xfrm>
              <a:off x="7021829" y="383285"/>
              <a:ext cx="4032885" cy="1229995"/>
            </a:xfrm>
            <a:custGeom>
              <a:avLst/>
              <a:gdLst/>
              <a:ahLst/>
              <a:cxnLst/>
              <a:rect l="l" t="t" r="r" b="b"/>
              <a:pathLst>
                <a:path w="4032884" h="1229995">
                  <a:moveTo>
                    <a:pt x="0" y="119634"/>
                  </a:moveTo>
                  <a:lnTo>
                    <a:pt x="9405" y="73080"/>
                  </a:lnTo>
                  <a:lnTo>
                    <a:pt x="35051" y="35051"/>
                  </a:lnTo>
                  <a:lnTo>
                    <a:pt x="73080" y="9405"/>
                  </a:lnTo>
                  <a:lnTo>
                    <a:pt x="119634" y="0"/>
                  </a:lnTo>
                  <a:lnTo>
                    <a:pt x="3912870" y="0"/>
                  </a:lnTo>
                  <a:lnTo>
                    <a:pt x="3959423" y="9405"/>
                  </a:lnTo>
                  <a:lnTo>
                    <a:pt x="3997452" y="35051"/>
                  </a:lnTo>
                  <a:lnTo>
                    <a:pt x="4023098" y="73080"/>
                  </a:lnTo>
                  <a:lnTo>
                    <a:pt x="4032504" y="119634"/>
                  </a:lnTo>
                  <a:lnTo>
                    <a:pt x="4032504" y="1110234"/>
                  </a:lnTo>
                  <a:lnTo>
                    <a:pt x="4023098" y="1156787"/>
                  </a:lnTo>
                  <a:lnTo>
                    <a:pt x="3997452" y="1194815"/>
                  </a:lnTo>
                  <a:lnTo>
                    <a:pt x="3959423" y="1220462"/>
                  </a:lnTo>
                  <a:lnTo>
                    <a:pt x="3912870" y="1229867"/>
                  </a:lnTo>
                  <a:lnTo>
                    <a:pt x="119634" y="1229867"/>
                  </a:lnTo>
                  <a:lnTo>
                    <a:pt x="73080" y="1220462"/>
                  </a:lnTo>
                  <a:lnTo>
                    <a:pt x="35052" y="1194815"/>
                  </a:lnTo>
                  <a:lnTo>
                    <a:pt x="9405" y="1156787"/>
                  </a:lnTo>
                  <a:lnTo>
                    <a:pt x="0" y="1110234"/>
                  </a:lnTo>
                  <a:lnTo>
                    <a:pt x="0" y="119634"/>
                  </a:lnTo>
                  <a:close/>
                </a:path>
              </a:pathLst>
            </a:custGeom>
            <a:ln w="28574">
              <a:solidFill>
                <a:schemeClr val="accent6">
                  <a:lumMod val="75000"/>
                </a:schemeClr>
              </a:solidFill>
            </a:ln>
          </p:spPr>
          <p:txBody>
            <a:bodyPr wrap="square" lIns="0" tIns="0" rIns="0" bIns="0" rtlCol="0"/>
            <a:lstStyle/>
            <a:p>
              <a:endParaRPr/>
            </a:p>
          </p:txBody>
        </p:sp>
        <p:sp>
          <p:nvSpPr>
            <p:cNvPr id="36" name="object 9"/>
            <p:cNvSpPr/>
            <p:nvPr/>
          </p:nvSpPr>
          <p:spPr>
            <a:xfrm>
              <a:off x="6877811" y="237743"/>
              <a:ext cx="288290" cy="288290"/>
            </a:xfrm>
            <a:custGeom>
              <a:avLst/>
              <a:gdLst/>
              <a:ahLst/>
              <a:cxnLst/>
              <a:rect l="l" t="t" r="r" b="b"/>
              <a:pathLst>
                <a:path w="288290" h="288290">
                  <a:moveTo>
                    <a:pt x="144018" y="0"/>
                  </a:moveTo>
                  <a:lnTo>
                    <a:pt x="98511" y="7345"/>
                  </a:lnTo>
                  <a:lnTo>
                    <a:pt x="58978" y="27797"/>
                  </a:lnTo>
                  <a:lnTo>
                    <a:pt x="27797" y="58978"/>
                  </a:lnTo>
                  <a:lnTo>
                    <a:pt x="7345" y="98511"/>
                  </a:lnTo>
                  <a:lnTo>
                    <a:pt x="0" y="144017"/>
                  </a:lnTo>
                  <a:lnTo>
                    <a:pt x="7345" y="189524"/>
                  </a:lnTo>
                  <a:lnTo>
                    <a:pt x="27797" y="229057"/>
                  </a:lnTo>
                  <a:lnTo>
                    <a:pt x="58978" y="260238"/>
                  </a:lnTo>
                  <a:lnTo>
                    <a:pt x="98511" y="280690"/>
                  </a:lnTo>
                  <a:lnTo>
                    <a:pt x="144018" y="288035"/>
                  </a:lnTo>
                  <a:lnTo>
                    <a:pt x="189524" y="280690"/>
                  </a:lnTo>
                  <a:lnTo>
                    <a:pt x="229057" y="260238"/>
                  </a:lnTo>
                  <a:lnTo>
                    <a:pt x="260238" y="229057"/>
                  </a:lnTo>
                  <a:lnTo>
                    <a:pt x="280690" y="189524"/>
                  </a:lnTo>
                  <a:lnTo>
                    <a:pt x="288036" y="144017"/>
                  </a:lnTo>
                  <a:lnTo>
                    <a:pt x="280690" y="98511"/>
                  </a:lnTo>
                  <a:lnTo>
                    <a:pt x="260238" y="58978"/>
                  </a:lnTo>
                  <a:lnTo>
                    <a:pt x="229057" y="27797"/>
                  </a:lnTo>
                  <a:lnTo>
                    <a:pt x="189524" y="7345"/>
                  </a:lnTo>
                  <a:lnTo>
                    <a:pt x="144018" y="0"/>
                  </a:lnTo>
                  <a:close/>
                </a:path>
              </a:pathLst>
            </a:custGeom>
            <a:solidFill>
              <a:schemeClr val="accent6">
                <a:lumMod val="75000"/>
              </a:schemeClr>
            </a:solidFill>
          </p:spPr>
          <p:txBody>
            <a:bodyPr wrap="square" lIns="0" tIns="0" rIns="0" bIns="0" rtlCol="0"/>
            <a:lstStyle/>
            <a:p>
              <a:endParaRPr/>
            </a:p>
          </p:txBody>
        </p:sp>
      </p:grpSp>
      <p:grpSp>
        <p:nvGrpSpPr>
          <p:cNvPr id="41" name="object 14"/>
          <p:cNvGrpSpPr/>
          <p:nvPr/>
        </p:nvGrpSpPr>
        <p:grpSpPr>
          <a:xfrm>
            <a:off x="6752234" y="2603741"/>
            <a:ext cx="4803901" cy="2474860"/>
            <a:chOff x="7341743" y="1753604"/>
            <a:chExt cx="4803901" cy="2474860"/>
          </a:xfrm>
        </p:grpSpPr>
        <p:pic>
          <p:nvPicPr>
            <p:cNvPr id="43" name="object 16"/>
            <p:cNvPicPr/>
            <p:nvPr/>
          </p:nvPicPr>
          <p:blipFill>
            <a:blip r:embed="rId7" cstate="print"/>
            <a:stretch>
              <a:fillRect/>
            </a:stretch>
          </p:blipFill>
          <p:spPr>
            <a:xfrm>
              <a:off x="7485888" y="1824227"/>
              <a:ext cx="1551431" cy="2401823"/>
            </a:xfrm>
            <a:prstGeom prst="rect">
              <a:avLst/>
            </a:prstGeom>
          </p:spPr>
        </p:pic>
        <p:pic>
          <p:nvPicPr>
            <p:cNvPr id="44" name="object 17"/>
            <p:cNvPicPr/>
            <p:nvPr/>
          </p:nvPicPr>
          <p:blipFill>
            <a:blip r:embed="rId8" cstate="print"/>
            <a:stretch>
              <a:fillRect/>
            </a:stretch>
          </p:blipFill>
          <p:spPr>
            <a:xfrm>
              <a:off x="9089135" y="1891283"/>
              <a:ext cx="2973324" cy="2269236"/>
            </a:xfrm>
            <a:prstGeom prst="rect">
              <a:avLst/>
            </a:prstGeom>
          </p:spPr>
        </p:pic>
        <p:sp>
          <p:nvSpPr>
            <p:cNvPr id="45" name="object 18"/>
            <p:cNvSpPr/>
            <p:nvPr/>
          </p:nvSpPr>
          <p:spPr>
            <a:xfrm>
              <a:off x="7434071" y="1824989"/>
              <a:ext cx="4711573" cy="2403475"/>
            </a:xfrm>
            <a:custGeom>
              <a:avLst/>
              <a:gdLst/>
              <a:ahLst/>
              <a:cxnLst/>
              <a:rect l="l" t="t" r="r" b="b"/>
              <a:pathLst>
                <a:path w="6213475" h="2403475">
                  <a:moveTo>
                    <a:pt x="0" y="233680"/>
                  </a:moveTo>
                  <a:lnTo>
                    <a:pt x="4748" y="186592"/>
                  </a:lnTo>
                  <a:lnTo>
                    <a:pt x="18367" y="142732"/>
                  </a:lnTo>
                  <a:lnTo>
                    <a:pt x="39915" y="103038"/>
                  </a:lnTo>
                  <a:lnTo>
                    <a:pt x="68453" y="68453"/>
                  </a:lnTo>
                  <a:lnTo>
                    <a:pt x="103038" y="39915"/>
                  </a:lnTo>
                  <a:lnTo>
                    <a:pt x="142732" y="18367"/>
                  </a:lnTo>
                  <a:lnTo>
                    <a:pt x="186592" y="4748"/>
                  </a:lnTo>
                  <a:lnTo>
                    <a:pt x="233679" y="0"/>
                  </a:lnTo>
                  <a:lnTo>
                    <a:pt x="5979668" y="0"/>
                  </a:lnTo>
                  <a:lnTo>
                    <a:pt x="6026755" y="4748"/>
                  </a:lnTo>
                  <a:lnTo>
                    <a:pt x="6070615" y="18367"/>
                  </a:lnTo>
                  <a:lnTo>
                    <a:pt x="6110309" y="39915"/>
                  </a:lnTo>
                  <a:lnTo>
                    <a:pt x="6144895" y="68453"/>
                  </a:lnTo>
                  <a:lnTo>
                    <a:pt x="6173432" y="103038"/>
                  </a:lnTo>
                  <a:lnTo>
                    <a:pt x="6194980" y="142732"/>
                  </a:lnTo>
                  <a:lnTo>
                    <a:pt x="6208599" y="186592"/>
                  </a:lnTo>
                  <a:lnTo>
                    <a:pt x="6213348" y="233680"/>
                  </a:lnTo>
                  <a:lnTo>
                    <a:pt x="6213348" y="2169668"/>
                  </a:lnTo>
                  <a:lnTo>
                    <a:pt x="6208599" y="2216755"/>
                  </a:lnTo>
                  <a:lnTo>
                    <a:pt x="6194980" y="2260615"/>
                  </a:lnTo>
                  <a:lnTo>
                    <a:pt x="6173432" y="2300309"/>
                  </a:lnTo>
                  <a:lnTo>
                    <a:pt x="6144895" y="2334895"/>
                  </a:lnTo>
                  <a:lnTo>
                    <a:pt x="6110309" y="2363432"/>
                  </a:lnTo>
                  <a:lnTo>
                    <a:pt x="6070615" y="2384980"/>
                  </a:lnTo>
                  <a:lnTo>
                    <a:pt x="6026755" y="2398599"/>
                  </a:lnTo>
                  <a:lnTo>
                    <a:pt x="5979668" y="2403348"/>
                  </a:lnTo>
                  <a:lnTo>
                    <a:pt x="233679" y="2403348"/>
                  </a:lnTo>
                  <a:lnTo>
                    <a:pt x="186592" y="2398599"/>
                  </a:lnTo>
                  <a:lnTo>
                    <a:pt x="142732" y="2384980"/>
                  </a:lnTo>
                  <a:lnTo>
                    <a:pt x="103038" y="2363432"/>
                  </a:lnTo>
                  <a:lnTo>
                    <a:pt x="68452" y="2334895"/>
                  </a:lnTo>
                  <a:lnTo>
                    <a:pt x="39915" y="2300309"/>
                  </a:lnTo>
                  <a:lnTo>
                    <a:pt x="18367" y="2260615"/>
                  </a:lnTo>
                  <a:lnTo>
                    <a:pt x="4748" y="2216755"/>
                  </a:lnTo>
                  <a:lnTo>
                    <a:pt x="0" y="2169668"/>
                  </a:lnTo>
                  <a:lnTo>
                    <a:pt x="0" y="233680"/>
                  </a:lnTo>
                  <a:close/>
                </a:path>
              </a:pathLst>
            </a:custGeom>
            <a:ln w="28575">
              <a:solidFill>
                <a:schemeClr val="accent6">
                  <a:lumMod val="75000"/>
                </a:schemeClr>
              </a:solidFill>
            </a:ln>
          </p:spPr>
          <p:txBody>
            <a:bodyPr wrap="square" lIns="0" tIns="0" rIns="0" bIns="0" rtlCol="0"/>
            <a:lstStyle/>
            <a:p>
              <a:endParaRPr/>
            </a:p>
          </p:txBody>
        </p:sp>
        <p:sp>
          <p:nvSpPr>
            <p:cNvPr id="46" name="object 19"/>
            <p:cNvSpPr/>
            <p:nvPr/>
          </p:nvSpPr>
          <p:spPr>
            <a:xfrm>
              <a:off x="7341743" y="1753604"/>
              <a:ext cx="288290" cy="287020"/>
            </a:xfrm>
            <a:custGeom>
              <a:avLst/>
              <a:gdLst/>
              <a:ahLst/>
              <a:cxnLst/>
              <a:rect l="l" t="t" r="r" b="b"/>
              <a:pathLst>
                <a:path w="288289" h="287019">
                  <a:moveTo>
                    <a:pt x="144017" y="0"/>
                  </a:moveTo>
                  <a:lnTo>
                    <a:pt x="98511" y="7303"/>
                  </a:lnTo>
                  <a:lnTo>
                    <a:pt x="58978" y="27639"/>
                  </a:lnTo>
                  <a:lnTo>
                    <a:pt x="27797" y="58649"/>
                  </a:lnTo>
                  <a:lnTo>
                    <a:pt x="7345" y="97974"/>
                  </a:lnTo>
                  <a:lnTo>
                    <a:pt x="0" y="143256"/>
                  </a:lnTo>
                  <a:lnTo>
                    <a:pt x="7345" y="188537"/>
                  </a:lnTo>
                  <a:lnTo>
                    <a:pt x="27797" y="227862"/>
                  </a:lnTo>
                  <a:lnTo>
                    <a:pt x="58978" y="258872"/>
                  </a:lnTo>
                  <a:lnTo>
                    <a:pt x="98511" y="279208"/>
                  </a:lnTo>
                  <a:lnTo>
                    <a:pt x="144017" y="286512"/>
                  </a:lnTo>
                  <a:lnTo>
                    <a:pt x="189524" y="279208"/>
                  </a:lnTo>
                  <a:lnTo>
                    <a:pt x="229057" y="258872"/>
                  </a:lnTo>
                  <a:lnTo>
                    <a:pt x="260238" y="227862"/>
                  </a:lnTo>
                  <a:lnTo>
                    <a:pt x="280690" y="188537"/>
                  </a:lnTo>
                  <a:lnTo>
                    <a:pt x="288036" y="143256"/>
                  </a:lnTo>
                  <a:lnTo>
                    <a:pt x="280690" y="97974"/>
                  </a:lnTo>
                  <a:lnTo>
                    <a:pt x="260238" y="58649"/>
                  </a:lnTo>
                  <a:lnTo>
                    <a:pt x="229057" y="27639"/>
                  </a:lnTo>
                  <a:lnTo>
                    <a:pt x="189524" y="7303"/>
                  </a:lnTo>
                  <a:lnTo>
                    <a:pt x="144017" y="0"/>
                  </a:lnTo>
                  <a:close/>
                </a:path>
              </a:pathLst>
            </a:custGeom>
            <a:solidFill>
              <a:schemeClr val="accent6">
                <a:lumMod val="75000"/>
              </a:schemeClr>
            </a:solidFill>
          </p:spPr>
          <p:txBody>
            <a:bodyPr wrap="square" lIns="0" tIns="0" rIns="0" bIns="0" rtlCol="0"/>
            <a:lstStyle/>
            <a:p>
              <a:endParaRPr/>
            </a:p>
          </p:txBody>
        </p:sp>
      </p:grpSp>
      <p:grpSp>
        <p:nvGrpSpPr>
          <p:cNvPr id="47" name="object 20"/>
          <p:cNvGrpSpPr/>
          <p:nvPr/>
        </p:nvGrpSpPr>
        <p:grpSpPr>
          <a:xfrm>
            <a:off x="6472045" y="5307683"/>
            <a:ext cx="5383024" cy="598057"/>
            <a:chOff x="6293865" y="5761595"/>
            <a:chExt cx="5383024" cy="598057"/>
          </a:xfrm>
        </p:grpSpPr>
        <p:pic>
          <p:nvPicPr>
            <p:cNvPr id="50" name="object 23"/>
            <p:cNvPicPr/>
            <p:nvPr/>
          </p:nvPicPr>
          <p:blipFill>
            <a:blip r:embed="rId9" cstate="print"/>
            <a:stretch>
              <a:fillRect/>
            </a:stretch>
          </p:blipFill>
          <p:spPr>
            <a:xfrm>
              <a:off x="6399276" y="5884163"/>
              <a:ext cx="5277612" cy="475488"/>
            </a:xfrm>
            <a:prstGeom prst="rect">
              <a:avLst/>
            </a:prstGeom>
          </p:spPr>
        </p:pic>
        <p:sp>
          <p:nvSpPr>
            <p:cNvPr id="51" name="object 24"/>
            <p:cNvSpPr/>
            <p:nvPr/>
          </p:nvSpPr>
          <p:spPr>
            <a:xfrm>
              <a:off x="6399277" y="5884164"/>
              <a:ext cx="5277612" cy="475488"/>
            </a:xfrm>
            <a:custGeom>
              <a:avLst/>
              <a:gdLst/>
              <a:ahLst/>
              <a:cxnLst/>
              <a:rect l="l" t="t" r="r" b="b"/>
              <a:pathLst>
                <a:path w="5434965" h="1275714">
                  <a:moveTo>
                    <a:pt x="0" y="124079"/>
                  </a:moveTo>
                  <a:lnTo>
                    <a:pt x="9743" y="75759"/>
                  </a:lnTo>
                  <a:lnTo>
                    <a:pt x="36321" y="36322"/>
                  </a:lnTo>
                  <a:lnTo>
                    <a:pt x="75759" y="9743"/>
                  </a:lnTo>
                  <a:lnTo>
                    <a:pt x="124079" y="0"/>
                  </a:lnTo>
                  <a:lnTo>
                    <a:pt x="5310505" y="0"/>
                  </a:lnTo>
                  <a:lnTo>
                    <a:pt x="5358824" y="9743"/>
                  </a:lnTo>
                  <a:lnTo>
                    <a:pt x="5398262" y="36322"/>
                  </a:lnTo>
                  <a:lnTo>
                    <a:pt x="5424840" y="75759"/>
                  </a:lnTo>
                  <a:lnTo>
                    <a:pt x="5434584" y="124079"/>
                  </a:lnTo>
                  <a:lnTo>
                    <a:pt x="5434584" y="1151559"/>
                  </a:lnTo>
                  <a:lnTo>
                    <a:pt x="5424840" y="1199839"/>
                  </a:lnTo>
                  <a:lnTo>
                    <a:pt x="5398262" y="1239262"/>
                  </a:lnTo>
                  <a:lnTo>
                    <a:pt x="5358824" y="1265841"/>
                  </a:lnTo>
                  <a:lnTo>
                    <a:pt x="5310505" y="1275588"/>
                  </a:lnTo>
                  <a:lnTo>
                    <a:pt x="124079" y="1275588"/>
                  </a:lnTo>
                  <a:lnTo>
                    <a:pt x="75759" y="1265841"/>
                  </a:lnTo>
                  <a:lnTo>
                    <a:pt x="36322" y="1239262"/>
                  </a:lnTo>
                  <a:lnTo>
                    <a:pt x="9743" y="1199839"/>
                  </a:lnTo>
                  <a:lnTo>
                    <a:pt x="0" y="1151559"/>
                  </a:lnTo>
                  <a:lnTo>
                    <a:pt x="0" y="124079"/>
                  </a:lnTo>
                  <a:close/>
                </a:path>
              </a:pathLst>
            </a:custGeom>
            <a:ln w="28575">
              <a:solidFill>
                <a:schemeClr val="accent6">
                  <a:lumMod val="75000"/>
                </a:schemeClr>
              </a:solidFill>
            </a:ln>
          </p:spPr>
          <p:txBody>
            <a:bodyPr wrap="square" lIns="0" tIns="0" rIns="0" bIns="0" rtlCol="0"/>
            <a:lstStyle/>
            <a:p>
              <a:endParaRPr/>
            </a:p>
          </p:txBody>
        </p:sp>
        <p:sp>
          <p:nvSpPr>
            <p:cNvPr id="52" name="object 25"/>
            <p:cNvSpPr/>
            <p:nvPr/>
          </p:nvSpPr>
          <p:spPr>
            <a:xfrm>
              <a:off x="6293865" y="5761595"/>
              <a:ext cx="288290" cy="288290"/>
            </a:xfrm>
            <a:custGeom>
              <a:avLst/>
              <a:gdLst/>
              <a:ahLst/>
              <a:cxnLst/>
              <a:rect l="l" t="t" r="r" b="b"/>
              <a:pathLst>
                <a:path w="288289" h="288289">
                  <a:moveTo>
                    <a:pt x="144018" y="0"/>
                  </a:moveTo>
                  <a:lnTo>
                    <a:pt x="98511" y="7345"/>
                  </a:lnTo>
                  <a:lnTo>
                    <a:pt x="58978" y="27797"/>
                  </a:lnTo>
                  <a:lnTo>
                    <a:pt x="27797" y="58978"/>
                  </a:lnTo>
                  <a:lnTo>
                    <a:pt x="7345" y="98511"/>
                  </a:lnTo>
                  <a:lnTo>
                    <a:pt x="0" y="144017"/>
                  </a:lnTo>
                  <a:lnTo>
                    <a:pt x="7345" y="189524"/>
                  </a:lnTo>
                  <a:lnTo>
                    <a:pt x="27797" y="229057"/>
                  </a:lnTo>
                  <a:lnTo>
                    <a:pt x="58978" y="260238"/>
                  </a:lnTo>
                  <a:lnTo>
                    <a:pt x="98511" y="280690"/>
                  </a:lnTo>
                  <a:lnTo>
                    <a:pt x="144018" y="288035"/>
                  </a:lnTo>
                  <a:lnTo>
                    <a:pt x="189524" y="280690"/>
                  </a:lnTo>
                  <a:lnTo>
                    <a:pt x="229057" y="260238"/>
                  </a:lnTo>
                  <a:lnTo>
                    <a:pt x="260238" y="229057"/>
                  </a:lnTo>
                  <a:lnTo>
                    <a:pt x="280690" y="189524"/>
                  </a:lnTo>
                  <a:lnTo>
                    <a:pt x="288036" y="144017"/>
                  </a:lnTo>
                  <a:lnTo>
                    <a:pt x="280690" y="98511"/>
                  </a:lnTo>
                  <a:lnTo>
                    <a:pt x="260238" y="58978"/>
                  </a:lnTo>
                  <a:lnTo>
                    <a:pt x="229057" y="27797"/>
                  </a:lnTo>
                  <a:lnTo>
                    <a:pt x="189524" y="7345"/>
                  </a:lnTo>
                  <a:lnTo>
                    <a:pt x="144018" y="0"/>
                  </a:lnTo>
                  <a:close/>
                </a:path>
              </a:pathLst>
            </a:custGeom>
            <a:solidFill>
              <a:schemeClr val="accent6">
                <a:lumMod val="75000"/>
              </a:schemeClr>
            </a:solidFill>
          </p:spPr>
          <p:txBody>
            <a:bodyPr wrap="square" lIns="0" tIns="0" rIns="0" bIns="0" rtlCol="0"/>
            <a:lstStyle/>
            <a:p>
              <a:endParaRPr/>
            </a:p>
          </p:txBody>
        </p:sp>
      </p:grpSp>
      <p:sp>
        <p:nvSpPr>
          <p:cNvPr id="53" name="object 26"/>
          <p:cNvSpPr txBox="1"/>
          <p:nvPr/>
        </p:nvSpPr>
        <p:spPr>
          <a:xfrm>
            <a:off x="6984135" y="1039377"/>
            <a:ext cx="11176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Microsoft Sans Serif"/>
                <a:cs typeface="Microsoft Sans Serif"/>
              </a:rPr>
              <a:t>1</a:t>
            </a:r>
            <a:endParaRPr sz="1200" dirty="0">
              <a:latin typeface="Microsoft Sans Serif"/>
              <a:cs typeface="Microsoft Sans Serif"/>
            </a:endParaRPr>
          </a:p>
        </p:txBody>
      </p:sp>
      <p:sp>
        <p:nvSpPr>
          <p:cNvPr id="55" name="object 28"/>
          <p:cNvSpPr txBox="1"/>
          <p:nvPr/>
        </p:nvSpPr>
        <p:spPr>
          <a:xfrm>
            <a:off x="6855865" y="2644115"/>
            <a:ext cx="11176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Microsoft Sans Serif"/>
                <a:cs typeface="Microsoft Sans Serif"/>
              </a:rPr>
              <a:t>2</a:t>
            </a:r>
            <a:endParaRPr sz="1200" dirty="0">
              <a:latin typeface="Microsoft Sans Serif"/>
              <a:cs typeface="Microsoft Sans Serif"/>
            </a:endParaRPr>
          </a:p>
        </p:txBody>
      </p:sp>
      <p:sp>
        <p:nvSpPr>
          <p:cNvPr id="56" name="object 29"/>
          <p:cNvSpPr txBox="1"/>
          <p:nvPr/>
        </p:nvSpPr>
        <p:spPr>
          <a:xfrm>
            <a:off x="6560310" y="5353083"/>
            <a:ext cx="111760" cy="197490"/>
          </a:xfrm>
          <a:prstGeom prst="rect">
            <a:avLst/>
          </a:prstGeom>
        </p:spPr>
        <p:txBody>
          <a:bodyPr vert="horz" wrap="square" lIns="0" tIns="12700" rIns="0" bIns="0" rtlCol="0">
            <a:spAutoFit/>
          </a:bodyPr>
          <a:lstStyle/>
          <a:p>
            <a:pPr marL="12700">
              <a:lnSpc>
                <a:spcPct val="100000"/>
              </a:lnSpc>
              <a:spcBef>
                <a:spcPts val="100"/>
              </a:spcBef>
            </a:pPr>
            <a:r>
              <a:rPr lang="en-GB" sz="1200" spc="5" dirty="0" smtClean="0">
                <a:solidFill>
                  <a:srgbClr val="FFFFFF"/>
                </a:solidFill>
                <a:latin typeface="Microsoft Sans Serif"/>
                <a:cs typeface="Microsoft Sans Serif"/>
              </a:rPr>
              <a:t>3</a:t>
            </a:r>
            <a:endParaRPr sz="1200" dirty="0">
              <a:latin typeface="Microsoft Sans Serif"/>
              <a:cs typeface="Microsoft Sans Serif"/>
            </a:endParaRPr>
          </a:p>
        </p:txBody>
      </p:sp>
    </p:spTree>
    <p:extLst>
      <p:ext uri="{BB962C8B-B14F-4D97-AF65-F5344CB8AC3E}">
        <p14:creationId xmlns:p14="http://schemas.microsoft.com/office/powerpoint/2010/main" val="1273695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699133"/>
            <a:ext cx="8206800" cy="738623"/>
          </a:xfrm>
          <a:prstGeom prst="rect">
            <a:avLst/>
          </a:prstGeom>
          <a:noFill/>
          <a:ln>
            <a:noFill/>
          </a:ln>
        </p:spPr>
        <p:txBody>
          <a:bodyPr spcFirstLastPara="1" wrap="square" lIns="0" tIns="121900" rIns="121900" bIns="121900" anchor="t" anchorCtr="0">
            <a:spAutoFit/>
          </a:bodyPr>
          <a:lstStyle/>
          <a:p>
            <a:r>
              <a:rPr lang="en" sz="3200" dirty="0" smtClean="0">
                <a:solidFill>
                  <a:srgbClr val="5F6368"/>
                </a:solidFill>
                <a:latin typeface="Open Sans"/>
                <a:ea typeface="Open Sans"/>
                <a:cs typeface="Open Sans"/>
                <a:sym typeface="Open Sans"/>
              </a:rPr>
              <a:t>Exploratory Data Analysis</a:t>
            </a:r>
            <a:endParaRPr sz="3200" dirty="0">
              <a:solidFill>
                <a:srgbClr val="5F6368"/>
              </a:solidFill>
              <a:latin typeface="Open Sans"/>
              <a:ea typeface="Open Sans"/>
              <a:cs typeface="Open Sans"/>
              <a:sym typeface="Open Sans"/>
            </a:endParaRPr>
          </a:p>
        </p:txBody>
      </p:sp>
      <p:sp>
        <p:nvSpPr>
          <p:cNvPr id="7" name="object 3"/>
          <p:cNvSpPr txBox="1"/>
          <p:nvPr/>
        </p:nvSpPr>
        <p:spPr>
          <a:xfrm>
            <a:off x="392074" y="1488951"/>
            <a:ext cx="6360160" cy="1576072"/>
          </a:xfrm>
          <a:prstGeom prst="rect">
            <a:avLst/>
          </a:prstGeom>
        </p:spPr>
        <p:txBody>
          <a:bodyPr vert="horz" wrap="square" lIns="0" tIns="97790" rIns="0" bIns="0" rtlCol="0">
            <a:spAutoFit/>
          </a:bodyPr>
          <a:lstStyle/>
          <a:p>
            <a:pPr marL="190500">
              <a:lnSpc>
                <a:spcPct val="100000"/>
              </a:lnSpc>
              <a:spcBef>
                <a:spcPts val="770"/>
              </a:spcBef>
            </a:pPr>
            <a:r>
              <a:rPr lang="en-GB" sz="1600" spc="25"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Using PANDAS:</a:t>
            </a:r>
            <a:endParaRPr sz="16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marL="355600" indent="-342900">
              <a:lnSpc>
                <a:spcPts val="1650"/>
              </a:lnSpc>
              <a:spcBef>
                <a:spcPts val="595"/>
              </a:spcBef>
              <a:buFont typeface="Arial MT"/>
              <a:buChar char="•"/>
              <a:tabLst>
                <a:tab pos="354965" algn="l"/>
                <a:tab pos="355600" algn="l"/>
              </a:tabLst>
            </a:pPr>
            <a:r>
              <a:rPr sz="1400" spc="-10" dirty="0">
                <a:latin typeface="Open Sans" panose="020B0606030504020204" pitchFamily="34" charset="0"/>
                <a:ea typeface="Open Sans" panose="020B0606030504020204" pitchFamily="34" charset="0"/>
                <a:cs typeface="Open Sans" panose="020B0606030504020204" pitchFamily="34" charset="0"/>
              </a:rPr>
              <a:t>The</a:t>
            </a:r>
            <a:r>
              <a:rPr sz="1400" spc="-65" dirty="0">
                <a:latin typeface="Open Sans" panose="020B0606030504020204" pitchFamily="34" charset="0"/>
                <a:ea typeface="Open Sans" panose="020B0606030504020204" pitchFamily="34" charset="0"/>
                <a:cs typeface="Open Sans" panose="020B0606030504020204" pitchFamily="34" charset="0"/>
              </a:rPr>
              <a:t> </a:t>
            </a:r>
            <a:r>
              <a:rPr sz="1400" spc="-50" dirty="0">
                <a:latin typeface="Open Sans" panose="020B0606030504020204" pitchFamily="34" charset="0"/>
                <a:ea typeface="Open Sans" panose="020B0606030504020204" pitchFamily="34" charset="0"/>
                <a:cs typeface="Open Sans" panose="020B0606030504020204" pitchFamily="34" charset="0"/>
              </a:rPr>
              <a:t>SpaceX</a:t>
            </a:r>
            <a:r>
              <a:rPr sz="1400" spc="-45" dirty="0">
                <a:latin typeface="Open Sans" panose="020B0606030504020204" pitchFamily="34" charset="0"/>
                <a:ea typeface="Open Sans" panose="020B0606030504020204" pitchFamily="34" charset="0"/>
                <a:cs typeface="Open Sans" panose="020B0606030504020204" pitchFamily="34" charset="0"/>
              </a:rPr>
              <a:t> </a:t>
            </a:r>
            <a:r>
              <a:rPr sz="1400" spc="30" dirty="0">
                <a:latin typeface="Open Sans" panose="020B0606030504020204" pitchFamily="34" charset="0"/>
                <a:ea typeface="Open Sans" panose="020B0606030504020204" pitchFamily="34" charset="0"/>
                <a:cs typeface="Open Sans" panose="020B0606030504020204" pitchFamily="34" charset="0"/>
              </a:rPr>
              <a:t>dataset</a:t>
            </a:r>
            <a:r>
              <a:rPr sz="1400" spc="-45" dirty="0">
                <a:latin typeface="Open Sans" panose="020B0606030504020204" pitchFamily="34" charset="0"/>
                <a:ea typeface="Open Sans" panose="020B0606030504020204" pitchFamily="34" charset="0"/>
                <a:cs typeface="Open Sans" panose="020B0606030504020204" pitchFamily="34" charset="0"/>
              </a:rPr>
              <a:t> </a:t>
            </a:r>
            <a:r>
              <a:rPr sz="1400" spc="15" dirty="0">
                <a:latin typeface="Open Sans" panose="020B0606030504020204" pitchFamily="34" charset="0"/>
                <a:ea typeface="Open Sans" panose="020B0606030504020204" pitchFamily="34" charset="0"/>
                <a:cs typeface="Open Sans" panose="020B0606030504020204" pitchFamily="34" charset="0"/>
              </a:rPr>
              <a:t>contains</a:t>
            </a:r>
            <a:r>
              <a:rPr sz="1400" spc="-75" dirty="0">
                <a:latin typeface="Open Sans" panose="020B0606030504020204" pitchFamily="34" charset="0"/>
                <a:ea typeface="Open Sans" panose="020B0606030504020204" pitchFamily="34" charset="0"/>
                <a:cs typeface="Open Sans" panose="020B0606030504020204" pitchFamily="34" charset="0"/>
              </a:rPr>
              <a:t> </a:t>
            </a:r>
            <a:r>
              <a:rPr sz="1400" spc="5" dirty="0">
                <a:latin typeface="Open Sans" panose="020B0606030504020204" pitchFamily="34" charset="0"/>
                <a:ea typeface="Open Sans" panose="020B0606030504020204" pitchFamily="34" charset="0"/>
                <a:cs typeface="Open Sans" panose="020B0606030504020204" pitchFamily="34" charset="0"/>
              </a:rPr>
              <a:t>several</a:t>
            </a:r>
            <a:r>
              <a:rPr sz="1400" spc="-55" dirty="0">
                <a:latin typeface="Open Sans" panose="020B0606030504020204" pitchFamily="34" charset="0"/>
                <a:ea typeface="Open Sans" panose="020B0606030504020204" pitchFamily="34" charset="0"/>
                <a:cs typeface="Open Sans" panose="020B0606030504020204" pitchFamily="34" charset="0"/>
              </a:rPr>
              <a:t> </a:t>
            </a:r>
            <a:r>
              <a:rPr sz="1400" spc="-45" dirty="0">
                <a:latin typeface="Open Sans" panose="020B0606030504020204" pitchFamily="34" charset="0"/>
                <a:ea typeface="Open Sans" panose="020B0606030504020204" pitchFamily="34" charset="0"/>
                <a:cs typeface="Open Sans" panose="020B0606030504020204" pitchFamily="34" charset="0"/>
              </a:rPr>
              <a:t>Space</a:t>
            </a:r>
            <a:r>
              <a:rPr sz="1400" spc="-55" dirty="0">
                <a:latin typeface="Open Sans" panose="020B0606030504020204" pitchFamily="34" charset="0"/>
                <a:ea typeface="Open Sans" panose="020B0606030504020204" pitchFamily="34" charset="0"/>
                <a:cs typeface="Open Sans" panose="020B0606030504020204" pitchFamily="34" charset="0"/>
              </a:rPr>
              <a:t> </a:t>
            </a:r>
            <a:r>
              <a:rPr sz="1400" spc="-50" dirty="0">
                <a:latin typeface="Open Sans" panose="020B0606030504020204" pitchFamily="34" charset="0"/>
                <a:ea typeface="Open Sans" panose="020B0606030504020204" pitchFamily="34" charset="0"/>
                <a:cs typeface="Open Sans" panose="020B0606030504020204" pitchFamily="34" charset="0"/>
              </a:rPr>
              <a:t>X</a:t>
            </a:r>
            <a:r>
              <a:rPr sz="1400" spc="-40" dirty="0">
                <a:latin typeface="Open Sans" panose="020B0606030504020204" pitchFamily="34" charset="0"/>
                <a:ea typeface="Open Sans" panose="020B0606030504020204" pitchFamily="34" charset="0"/>
                <a:cs typeface="Open Sans" panose="020B0606030504020204" pitchFamily="34" charset="0"/>
              </a:rPr>
              <a:t> </a:t>
            </a:r>
            <a:r>
              <a:rPr sz="1400" spc="10" dirty="0">
                <a:latin typeface="Open Sans" panose="020B0606030504020204" pitchFamily="34" charset="0"/>
                <a:ea typeface="Open Sans" panose="020B0606030504020204" pitchFamily="34" charset="0"/>
                <a:cs typeface="Open Sans" panose="020B0606030504020204" pitchFamily="34" charset="0"/>
              </a:rPr>
              <a:t>launch</a:t>
            </a:r>
            <a:r>
              <a:rPr sz="1400" spc="-65" dirty="0">
                <a:latin typeface="Open Sans" panose="020B0606030504020204" pitchFamily="34" charset="0"/>
                <a:ea typeface="Open Sans" panose="020B0606030504020204" pitchFamily="34" charset="0"/>
                <a:cs typeface="Open Sans" panose="020B0606030504020204" pitchFamily="34" charset="0"/>
              </a:rPr>
              <a:t> </a:t>
            </a:r>
            <a:r>
              <a:rPr sz="1400" spc="25" dirty="0">
                <a:latin typeface="Open Sans" panose="020B0606030504020204" pitchFamily="34" charset="0"/>
                <a:ea typeface="Open Sans" panose="020B0606030504020204" pitchFamily="34" charset="0"/>
                <a:cs typeface="Open Sans" panose="020B0606030504020204" pitchFamily="34" charset="0"/>
              </a:rPr>
              <a:t>facilities,</a:t>
            </a:r>
            <a:r>
              <a:rPr sz="1400" spc="-75" dirty="0">
                <a:latin typeface="Open Sans" panose="020B0606030504020204" pitchFamily="34" charset="0"/>
                <a:ea typeface="Open Sans" panose="020B0606030504020204" pitchFamily="34" charset="0"/>
                <a:cs typeface="Open Sans" panose="020B0606030504020204" pitchFamily="34" charset="0"/>
              </a:rPr>
              <a:t> </a:t>
            </a:r>
            <a:r>
              <a:rPr sz="1400" spc="10" dirty="0">
                <a:latin typeface="Open Sans" panose="020B0606030504020204" pitchFamily="34" charset="0"/>
                <a:ea typeface="Open Sans" panose="020B0606030504020204" pitchFamily="34" charset="0"/>
                <a:cs typeface="Open Sans" panose="020B0606030504020204" pitchFamily="34" charset="0"/>
              </a:rPr>
              <a:t>and</a:t>
            </a:r>
            <a:r>
              <a:rPr sz="1400" spc="-55" dirty="0">
                <a:latin typeface="Open Sans" panose="020B0606030504020204" pitchFamily="34" charset="0"/>
                <a:ea typeface="Open Sans" panose="020B0606030504020204" pitchFamily="34" charset="0"/>
                <a:cs typeface="Open Sans" panose="020B0606030504020204" pitchFamily="34" charset="0"/>
              </a:rPr>
              <a:t> </a:t>
            </a:r>
            <a:r>
              <a:rPr sz="1400" spc="-20" dirty="0">
                <a:latin typeface="Open Sans" panose="020B0606030504020204" pitchFamily="34" charset="0"/>
                <a:ea typeface="Open Sans" panose="020B0606030504020204" pitchFamily="34" charset="0"/>
                <a:cs typeface="Open Sans" panose="020B0606030504020204" pitchFamily="34" charset="0"/>
              </a:rPr>
              <a:t>each</a:t>
            </a:r>
            <a:endParaRPr sz="1400" dirty="0">
              <a:latin typeface="Open Sans" panose="020B0606030504020204" pitchFamily="34" charset="0"/>
              <a:ea typeface="Open Sans" panose="020B0606030504020204" pitchFamily="34" charset="0"/>
              <a:cs typeface="Open Sans" panose="020B0606030504020204" pitchFamily="34" charset="0"/>
            </a:endParaRPr>
          </a:p>
          <a:p>
            <a:pPr marL="355600">
              <a:lnSpc>
                <a:spcPts val="1650"/>
              </a:lnSpc>
            </a:pPr>
            <a:r>
              <a:rPr sz="1400" spc="70" dirty="0">
                <a:latin typeface="Open Sans" panose="020B0606030504020204" pitchFamily="34" charset="0"/>
                <a:ea typeface="Open Sans" panose="020B0606030504020204" pitchFamily="34" charset="0"/>
                <a:cs typeface="Open Sans" panose="020B0606030504020204" pitchFamily="34" charset="0"/>
              </a:rPr>
              <a:t>l</a:t>
            </a:r>
            <a:r>
              <a:rPr sz="1400" spc="35" dirty="0">
                <a:latin typeface="Open Sans" panose="020B0606030504020204" pitchFamily="34" charset="0"/>
                <a:ea typeface="Open Sans" panose="020B0606030504020204" pitchFamily="34" charset="0"/>
                <a:cs typeface="Open Sans" panose="020B0606030504020204" pitchFamily="34" charset="0"/>
              </a:rPr>
              <a:t>ocat</a:t>
            </a:r>
            <a:r>
              <a:rPr sz="1400" spc="25" dirty="0">
                <a:latin typeface="Open Sans" panose="020B0606030504020204" pitchFamily="34" charset="0"/>
                <a:ea typeface="Open Sans" panose="020B0606030504020204" pitchFamily="34" charset="0"/>
                <a:cs typeface="Open Sans" panose="020B0606030504020204" pitchFamily="34" charset="0"/>
              </a:rPr>
              <a:t>i</a:t>
            </a:r>
            <a:r>
              <a:rPr sz="1400" spc="35" dirty="0">
                <a:latin typeface="Open Sans" panose="020B0606030504020204" pitchFamily="34" charset="0"/>
                <a:ea typeface="Open Sans" panose="020B0606030504020204" pitchFamily="34" charset="0"/>
                <a:cs typeface="Open Sans" panose="020B0606030504020204" pitchFamily="34" charset="0"/>
              </a:rPr>
              <a:t>o</a:t>
            </a:r>
            <a:r>
              <a:rPr sz="1400" spc="25" dirty="0">
                <a:latin typeface="Open Sans" panose="020B0606030504020204" pitchFamily="34" charset="0"/>
                <a:ea typeface="Open Sans" panose="020B0606030504020204" pitchFamily="34" charset="0"/>
                <a:cs typeface="Open Sans" panose="020B0606030504020204" pitchFamily="34" charset="0"/>
              </a:rPr>
              <a:t>n</a:t>
            </a:r>
            <a:r>
              <a:rPr sz="1400" spc="-85" dirty="0">
                <a:latin typeface="Open Sans" panose="020B0606030504020204" pitchFamily="34" charset="0"/>
                <a:ea typeface="Open Sans" panose="020B0606030504020204" pitchFamily="34" charset="0"/>
                <a:cs typeface="Open Sans" panose="020B0606030504020204" pitchFamily="34" charset="0"/>
              </a:rPr>
              <a:t> </a:t>
            </a:r>
            <a:r>
              <a:rPr sz="1400" spc="50" dirty="0">
                <a:latin typeface="Open Sans" panose="020B0606030504020204" pitchFamily="34" charset="0"/>
                <a:ea typeface="Open Sans" panose="020B0606030504020204" pitchFamily="34" charset="0"/>
                <a:cs typeface="Open Sans" panose="020B0606030504020204" pitchFamily="34" charset="0"/>
              </a:rPr>
              <a:t>i</a:t>
            </a:r>
            <a:r>
              <a:rPr sz="1400" spc="-75" dirty="0">
                <a:latin typeface="Open Sans" panose="020B0606030504020204" pitchFamily="34" charset="0"/>
                <a:ea typeface="Open Sans" panose="020B0606030504020204" pitchFamily="34" charset="0"/>
                <a:cs typeface="Open Sans" panose="020B0606030504020204" pitchFamily="34" charset="0"/>
              </a:rPr>
              <a:t>s </a:t>
            </a:r>
            <a:r>
              <a:rPr sz="1400" spc="50" dirty="0">
                <a:latin typeface="Open Sans" panose="020B0606030504020204" pitchFamily="34" charset="0"/>
                <a:ea typeface="Open Sans" panose="020B0606030504020204" pitchFamily="34" charset="0"/>
                <a:cs typeface="Open Sans" panose="020B0606030504020204" pitchFamily="34" charset="0"/>
              </a:rPr>
              <a:t>i</a:t>
            </a:r>
            <a:r>
              <a:rPr sz="1400" spc="25" dirty="0">
                <a:latin typeface="Open Sans" panose="020B0606030504020204" pitchFamily="34" charset="0"/>
                <a:ea typeface="Open Sans" panose="020B0606030504020204" pitchFamily="34" charset="0"/>
                <a:cs typeface="Open Sans" panose="020B0606030504020204" pitchFamily="34" charset="0"/>
              </a:rPr>
              <a:t>n</a:t>
            </a:r>
            <a:r>
              <a:rPr sz="1400" spc="-75" dirty="0">
                <a:latin typeface="Open Sans" panose="020B0606030504020204" pitchFamily="34" charset="0"/>
                <a:ea typeface="Open Sans" panose="020B0606030504020204" pitchFamily="34" charset="0"/>
                <a:cs typeface="Open Sans" panose="020B0606030504020204" pitchFamily="34" charset="0"/>
              </a:rPr>
              <a:t> </a:t>
            </a:r>
            <a:r>
              <a:rPr sz="1400" spc="65" dirty="0">
                <a:latin typeface="Open Sans" panose="020B0606030504020204" pitchFamily="34" charset="0"/>
                <a:ea typeface="Open Sans" panose="020B0606030504020204" pitchFamily="34" charset="0"/>
                <a:cs typeface="Open Sans" panose="020B0606030504020204" pitchFamily="34" charset="0"/>
              </a:rPr>
              <a:t>the</a:t>
            </a:r>
            <a:r>
              <a:rPr sz="1400" spc="-55" dirty="0">
                <a:latin typeface="Open Sans" panose="020B0606030504020204" pitchFamily="34" charset="0"/>
                <a:ea typeface="Open Sans" panose="020B0606030504020204" pitchFamily="34" charset="0"/>
                <a:cs typeface="Open Sans" panose="020B0606030504020204" pitchFamily="34" charset="0"/>
              </a:rPr>
              <a:t> </a:t>
            </a:r>
            <a:r>
              <a:rPr sz="1400" spc="-10" dirty="0">
                <a:latin typeface="Open Sans" panose="020B0606030504020204" pitchFamily="34" charset="0"/>
                <a:ea typeface="Open Sans" panose="020B0606030504020204" pitchFamily="34" charset="0"/>
                <a:cs typeface="Open Sans" panose="020B0606030504020204" pitchFamily="34" charset="0"/>
              </a:rPr>
              <a:t>LaunchSi</a:t>
            </a:r>
            <a:r>
              <a:rPr sz="1400" spc="5" dirty="0">
                <a:latin typeface="Open Sans" panose="020B0606030504020204" pitchFamily="34" charset="0"/>
                <a:ea typeface="Open Sans" panose="020B0606030504020204" pitchFamily="34" charset="0"/>
                <a:cs typeface="Open Sans" panose="020B0606030504020204" pitchFamily="34" charset="0"/>
              </a:rPr>
              <a:t>t</a:t>
            </a:r>
            <a:r>
              <a:rPr sz="1400" dirty="0">
                <a:latin typeface="Open Sans" panose="020B0606030504020204" pitchFamily="34" charset="0"/>
                <a:ea typeface="Open Sans" panose="020B0606030504020204" pitchFamily="34" charset="0"/>
                <a:cs typeface="Open Sans" panose="020B0606030504020204" pitchFamily="34" charset="0"/>
              </a:rPr>
              <a:t>e</a:t>
            </a:r>
            <a:r>
              <a:rPr sz="1400" spc="-395" dirty="0">
                <a:latin typeface="Open Sans" panose="020B0606030504020204" pitchFamily="34" charset="0"/>
                <a:ea typeface="Open Sans" panose="020B0606030504020204" pitchFamily="34" charset="0"/>
                <a:cs typeface="Open Sans" panose="020B0606030504020204" pitchFamily="34" charset="0"/>
              </a:rPr>
              <a:t> </a:t>
            </a:r>
            <a:r>
              <a:rPr sz="1400" spc="-60" dirty="0">
                <a:latin typeface="Open Sans" panose="020B0606030504020204" pitchFamily="34" charset="0"/>
                <a:ea typeface="Open Sans" panose="020B0606030504020204" pitchFamily="34" charset="0"/>
                <a:cs typeface="Open Sans" panose="020B0606030504020204" pitchFamily="34" charset="0"/>
              </a:rPr>
              <a:t>c</a:t>
            </a:r>
            <a:r>
              <a:rPr sz="1400" spc="80" dirty="0">
                <a:latin typeface="Open Sans" panose="020B0606030504020204" pitchFamily="34" charset="0"/>
                <a:ea typeface="Open Sans" panose="020B0606030504020204" pitchFamily="34" charset="0"/>
                <a:cs typeface="Open Sans" panose="020B0606030504020204" pitchFamily="34" charset="0"/>
              </a:rPr>
              <a:t>o</a:t>
            </a:r>
            <a:r>
              <a:rPr sz="1400" spc="35" dirty="0">
                <a:latin typeface="Open Sans" panose="020B0606030504020204" pitchFamily="34" charset="0"/>
                <a:ea typeface="Open Sans" panose="020B0606030504020204" pitchFamily="34" charset="0"/>
                <a:cs typeface="Open Sans" panose="020B0606030504020204" pitchFamily="34" charset="0"/>
              </a:rPr>
              <a:t>l</a:t>
            </a:r>
            <a:r>
              <a:rPr sz="1400" spc="5" dirty="0">
                <a:latin typeface="Open Sans" panose="020B0606030504020204" pitchFamily="34" charset="0"/>
                <a:ea typeface="Open Sans" panose="020B0606030504020204" pitchFamily="34" charset="0"/>
                <a:cs typeface="Open Sans" panose="020B0606030504020204" pitchFamily="34" charset="0"/>
              </a:rPr>
              <a:t>u</a:t>
            </a:r>
            <a:r>
              <a:rPr sz="1400" spc="50" dirty="0">
                <a:latin typeface="Open Sans" panose="020B0606030504020204" pitchFamily="34" charset="0"/>
                <a:ea typeface="Open Sans" panose="020B0606030504020204" pitchFamily="34" charset="0"/>
                <a:cs typeface="Open Sans" panose="020B0606030504020204" pitchFamily="34" charset="0"/>
              </a:rPr>
              <a:t>m</a:t>
            </a:r>
            <a:r>
              <a:rPr sz="1400" spc="-10" dirty="0">
                <a:latin typeface="Open Sans" panose="020B0606030504020204" pitchFamily="34" charset="0"/>
                <a:ea typeface="Open Sans" panose="020B0606030504020204" pitchFamily="34" charset="0"/>
                <a:cs typeface="Open Sans" panose="020B0606030504020204" pitchFamily="34" charset="0"/>
              </a:rPr>
              <a:t>n.</a:t>
            </a:r>
            <a:endParaRPr sz="1400" dirty="0">
              <a:latin typeface="Open Sans" panose="020B0606030504020204" pitchFamily="34" charset="0"/>
              <a:ea typeface="Open Sans" panose="020B0606030504020204" pitchFamily="34" charset="0"/>
              <a:cs typeface="Open Sans" panose="020B0606030504020204" pitchFamily="34" charset="0"/>
            </a:endParaRPr>
          </a:p>
          <a:p>
            <a:pPr marL="355600" marR="5080" indent="-342900">
              <a:lnSpc>
                <a:spcPts val="1620"/>
              </a:lnSpc>
              <a:spcBef>
                <a:spcPts val="765"/>
              </a:spcBef>
              <a:buFont typeface="Arial MT"/>
              <a:buChar char="•"/>
              <a:tabLst>
                <a:tab pos="354965" algn="l"/>
                <a:tab pos="355600" algn="l"/>
              </a:tabLst>
            </a:pPr>
            <a:r>
              <a:rPr sz="1400" spc="-55" dirty="0">
                <a:latin typeface="Open Sans" panose="020B0606030504020204" pitchFamily="34" charset="0"/>
                <a:ea typeface="Open Sans" panose="020B0606030504020204" pitchFamily="34" charset="0"/>
                <a:cs typeface="Open Sans" panose="020B0606030504020204" pitchFamily="34" charset="0"/>
              </a:rPr>
              <a:t>Each </a:t>
            </a:r>
            <a:r>
              <a:rPr sz="1400" spc="5" dirty="0">
                <a:latin typeface="Open Sans" panose="020B0606030504020204" pitchFamily="34" charset="0"/>
                <a:ea typeface="Open Sans" panose="020B0606030504020204" pitchFamily="34" charset="0"/>
                <a:cs typeface="Open Sans" panose="020B0606030504020204" pitchFamily="34" charset="0"/>
              </a:rPr>
              <a:t>launch </a:t>
            </a:r>
            <a:r>
              <a:rPr sz="1400" spc="-10" dirty="0">
                <a:latin typeface="Open Sans" panose="020B0606030504020204" pitchFamily="34" charset="0"/>
                <a:ea typeface="Open Sans" panose="020B0606030504020204" pitchFamily="34" charset="0"/>
                <a:cs typeface="Open Sans" panose="020B0606030504020204" pitchFamily="34" charset="0"/>
              </a:rPr>
              <a:t>aims </a:t>
            </a:r>
            <a:r>
              <a:rPr sz="1400" spc="110" dirty="0">
                <a:latin typeface="Open Sans" panose="020B0606030504020204" pitchFamily="34" charset="0"/>
                <a:ea typeface="Open Sans" panose="020B0606030504020204" pitchFamily="34" charset="0"/>
                <a:cs typeface="Open Sans" panose="020B0606030504020204" pitchFamily="34" charset="0"/>
              </a:rPr>
              <a:t>to </a:t>
            </a:r>
            <a:r>
              <a:rPr sz="1400" spc="-50" dirty="0">
                <a:latin typeface="Open Sans" panose="020B0606030504020204" pitchFamily="34" charset="0"/>
                <a:ea typeface="Open Sans" panose="020B0606030504020204" pitchFamily="34" charset="0"/>
                <a:cs typeface="Open Sans" panose="020B0606030504020204" pitchFamily="34" charset="0"/>
              </a:rPr>
              <a:t>a </a:t>
            </a:r>
            <a:r>
              <a:rPr sz="1400" spc="30" dirty="0">
                <a:latin typeface="Open Sans" panose="020B0606030504020204" pitchFamily="34" charset="0"/>
                <a:ea typeface="Open Sans" panose="020B0606030504020204" pitchFamily="34" charset="0"/>
                <a:cs typeface="Open Sans" panose="020B0606030504020204" pitchFamily="34" charset="0"/>
              </a:rPr>
              <a:t>dedicated </a:t>
            </a:r>
            <a:r>
              <a:rPr sz="1400" spc="55" dirty="0">
                <a:latin typeface="Open Sans" panose="020B0606030504020204" pitchFamily="34" charset="0"/>
                <a:ea typeface="Open Sans" panose="020B0606030504020204" pitchFamily="34" charset="0"/>
                <a:cs typeface="Open Sans" panose="020B0606030504020204" pitchFamily="34" charset="0"/>
              </a:rPr>
              <a:t>orbit, </a:t>
            </a:r>
            <a:r>
              <a:rPr sz="1400" spc="10" dirty="0">
                <a:latin typeface="Open Sans" panose="020B0606030504020204" pitchFamily="34" charset="0"/>
                <a:ea typeface="Open Sans" panose="020B0606030504020204" pitchFamily="34" charset="0"/>
                <a:cs typeface="Open Sans" panose="020B0606030504020204" pitchFamily="34" charset="0"/>
              </a:rPr>
              <a:t>and </a:t>
            </a:r>
            <a:r>
              <a:rPr sz="1400" spc="5" dirty="0">
                <a:latin typeface="Open Sans" panose="020B0606030504020204" pitchFamily="34" charset="0"/>
                <a:ea typeface="Open Sans" panose="020B0606030504020204" pitchFamily="34" charset="0"/>
                <a:cs typeface="Open Sans" panose="020B0606030504020204" pitchFamily="34" charset="0"/>
              </a:rPr>
              <a:t>some </a:t>
            </a:r>
            <a:r>
              <a:rPr sz="1400" spc="100" dirty="0">
                <a:latin typeface="Open Sans" panose="020B0606030504020204" pitchFamily="34" charset="0"/>
                <a:ea typeface="Open Sans" panose="020B0606030504020204" pitchFamily="34" charset="0"/>
                <a:cs typeface="Open Sans" panose="020B0606030504020204" pitchFamily="34" charset="0"/>
              </a:rPr>
              <a:t>of </a:t>
            </a:r>
            <a:r>
              <a:rPr sz="1400" spc="65" dirty="0">
                <a:latin typeface="Open Sans" panose="020B0606030504020204" pitchFamily="34" charset="0"/>
                <a:ea typeface="Open Sans" panose="020B0606030504020204" pitchFamily="34" charset="0"/>
                <a:cs typeface="Open Sans" panose="020B0606030504020204" pitchFamily="34" charset="0"/>
              </a:rPr>
              <a:t>the </a:t>
            </a:r>
            <a:r>
              <a:rPr sz="1400" spc="30" dirty="0">
                <a:latin typeface="Open Sans" panose="020B0606030504020204" pitchFamily="34" charset="0"/>
                <a:ea typeface="Open Sans" panose="020B0606030504020204" pitchFamily="34" charset="0"/>
                <a:cs typeface="Open Sans" panose="020B0606030504020204" pitchFamily="34" charset="0"/>
              </a:rPr>
              <a:t>common </a:t>
            </a:r>
            <a:r>
              <a:rPr sz="1400" spc="80" dirty="0">
                <a:latin typeface="Open Sans" panose="020B0606030504020204" pitchFamily="34" charset="0"/>
                <a:ea typeface="Open Sans" panose="020B0606030504020204" pitchFamily="34" charset="0"/>
                <a:cs typeface="Open Sans" panose="020B0606030504020204" pitchFamily="34" charset="0"/>
              </a:rPr>
              <a:t>orbit </a:t>
            </a:r>
            <a:r>
              <a:rPr sz="1400" spc="85" dirty="0">
                <a:latin typeface="Open Sans" panose="020B0606030504020204" pitchFamily="34" charset="0"/>
                <a:ea typeface="Open Sans" panose="020B0606030504020204" pitchFamily="34" charset="0"/>
                <a:cs typeface="Open Sans" panose="020B0606030504020204" pitchFamily="34" charset="0"/>
              </a:rPr>
              <a:t> </a:t>
            </a:r>
            <a:r>
              <a:rPr sz="1400" spc="30" dirty="0">
                <a:latin typeface="Open Sans" panose="020B0606030504020204" pitchFamily="34" charset="0"/>
                <a:ea typeface="Open Sans" panose="020B0606030504020204" pitchFamily="34" charset="0"/>
                <a:cs typeface="Open Sans" panose="020B0606030504020204" pitchFamily="34" charset="0"/>
              </a:rPr>
              <a:t>types</a:t>
            </a:r>
            <a:r>
              <a:rPr sz="1400" spc="-40" dirty="0">
                <a:latin typeface="Open Sans" panose="020B0606030504020204" pitchFamily="34" charset="0"/>
                <a:ea typeface="Open Sans" panose="020B0606030504020204" pitchFamily="34" charset="0"/>
                <a:cs typeface="Open Sans" panose="020B0606030504020204" pitchFamily="34" charset="0"/>
              </a:rPr>
              <a:t> </a:t>
            </a:r>
            <a:r>
              <a:rPr sz="1400" spc="10" dirty="0">
                <a:latin typeface="Open Sans" panose="020B0606030504020204" pitchFamily="34" charset="0"/>
                <a:ea typeface="Open Sans" panose="020B0606030504020204" pitchFamily="34" charset="0"/>
                <a:cs typeface="Open Sans" panose="020B0606030504020204" pitchFamily="34" charset="0"/>
              </a:rPr>
              <a:t>are</a:t>
            </a:r>
            <a:r>
              <a:rPr sz="1400" spc="-45" dirty="0">
                <a:latin typeface="Open Sans" panose="020B0606030504020204" pitchFamily="34" charset="0"/>
                <a:ea typeface="Open Sans" panose="020B0606030504020204" pitchFamily="34" charset="0"/>
                <a:cs typeface="Open Sans" panose="020B0606030504020204" pitchFamily="34" charset="0"/>
              </a:rPr>
              <a:t> </a:t>
            </a:r>
            <a:r>
              <a:rPr sz="1400" spc="20" dirty="0">
                <a:latin typeface="Open Sans" panose="020B0606030504020204" pitchFamily="34" charset="0"/>
                <a:ea typeface="Open Sans" panose="020B0606030504020204" pitchFamily="34" charset="0"/>
                <a:cs typeface="Open Sans" panose="020B0606030504020204" pitchFamily="34" charset="0"/>
              </a:rPr>
              <a:t>shown</a:t>
            </a:r>
            <a:r>
              <a:rPr sz="1400" spc="-55" dirty="0">
                <a:latin typeface="Open Sans" panose="020B0606030504020204" pitchFamily="34" charset="0"/>
                <a:ea typeface="Open Sans" panose="020B0606030504020204" pitchFamily="34" charset="0"/>
                <a:cs typeface="Open Sans" panose="020B0606030504020204" pitchFamily="34" charset="0"/>
              </a:rPr>
              <a:t> </a:t>
            </a:r>
            <a:r>
              <a:rPr sz="1400" spc="35" dirty="0">
                <a:latin typeface="Open Sans" panose="020B0606030504020204" pitchFamily="34" charset="0"/>
                <a:ea typeface="Open Sans" panose="020B0606030504020204" pitchFamily="34" charset="0"/>
                <a:cs typeface="Open Sans" panose="020B0606030504020204" pitchFamily="34" charset="0"/>
              </a:rPr>
              <a:t>in</a:t>
            </a:r>
            <a:r>
              <a:rPr sz="1400" spc="-85" dirty="0">
                <a:latin typeface="Open Sans" panose="020B0606030504020204" pitchFamily="34" charset="0"/>
                <a:ea typeface="Open Sans" panose="020B0606030504020204" pitchFamily="34" charset="0"/>
                <a:cs typeface="Open Sans" panose="020B0606030504020204" pitchFamily="34" charset="0"/>
              </a:rPr>
              <a:t> </a:t>
            </a:r>
            <a:r>
              <a:rPr sz="1400" spc="65" dirty="0">
                <a:latin typeface="Open Sans" panose="020B0606030504020204" pitchFamily="34" charset="0"/>
                <a:ea typeface="Open Sans" panose="020B0606030504020204" pitchFamily="34" charset="0"/>
                <a:cs typeface="Open Sans" panose="020B0606030504020204" pitchFamily="34" charset="0"/>
              </a:rPr>
              <a:t>the</a:t>
            </a:r>
            <a:r>
              <a:rPr sz="1400" spc="-35" dirty="0">
                <a:latin typeface="Open Sans" panose="020B0606030504020204" pitchFamily="34" charset="0"/>
                <a:ea typeface="Open Sans" panose="020B0606030504020204" pitchFamily="34" charset="0"/>
                <a:cs typeface="Open Sans" panose="020B0606030504020204" pitchFamily="34" charset="0"/>
              </a:rPr>
              <a:t> </a:t>
            </a:r>
            <a:r>
              <a:rPr sz="1400" spc="55" dirty="0">
                <a:latin typeface="Open Sans" panose="020B0606030504020204" pitchFamily="34" charset="0"/>
                <a:ea typeface="Open Sans" panose="020B0606030504020204" pitchFamily="34" charset="0"/>
                <a:cs typeface="Open Sans" panose="020B0606030504020204" pitchFamily="34" charset="0"/>
              </a:rPr>
              <a:t>figure</a:t>
            </a:r>
            <a:r>
              <a:rPr sz="1400" spc="-75" dirty="0">
                <a:latin typeface="Open Sans" panose="020B0606030504020204" pitchFamily="34" charset="0"/>
                <a:ea typeface="Open Sans" panose="020B0606030504020204" pitchFamily="34" charset="0"/>
                <a:cs typeface="Open Sans" panose="020B0606030504020204" pitchFamily="34" charset="0"/>
              </a:rPr>
              <a:t> </a:t>
            </a:r>
            <a:r>
              <a:rPr sz="1400" spc="35" dirty="0">
                <a:latin typeface="Open Sans" panose="020B0606030504020204" pitchFamily="34" charset="0"/>
                <a:ea typeface="Open Sans" panose="020B0606030504020204" pitchFamily="34" charset="0"/>
                <a:cs typeface="Open Sans" panose="020B0606030504020204" pitchFamily="34" charset="0"/>
              </a:rPr>
              <a:t>below.</a:t>
            </a:r>
            <a:r>
              <a:rPr sz="1400" spc="-60" dirty="0">
                <a:latin typeface="Open Sans" panose="020B0606030504020204" pitchFamily="34" charset="0"/>
                <a:ea typeface="Open Sans" panose="020B0606030504020204" pitchFamily="34" charset="0"/>
                <a:cs typeface="Open Sans" panose="020B0606030504020204" pitchFamily="34" charset="0"/>
              </a:rPr>
              <a:t> </a:t>
            </a:r>
            <a:r>
              <a:rPr sz="1400" spc="-10" dirty="0">
                <a:latin typeface="Open Sans" panose="020B0606030504020204" pitchFamily="34" charset="0"/>
                <a:ea typeface="Open Sans" panose="020B0606030504020204" pitchFamily="34" charset="0"/>
                <a:cs typeface="Open Sans" panose="020B0606030504020204" pitchFamily="34" charset="0"/>
              </a:rPr>
              <a:t>The</a:t>
            </a:r>
            <a:r>
              <a:rPr sz="1400" spc="-60" dirty="0">
                <a:latin typeface="Open Sans" panose="020B0606030504020204" pitchFamily="34" charset="0"/>
                <a:ea typeface="Open Sans" panose="020B0606030504020204" pitchFamily="34" charset="0"/>
                <a:cs typeface="Open Sans" panose="020B0606030504020204" pitchFamily="34" charset="0"/>
              </a:rPr>
              <a:t> </a:t>
            </a:r>
            <a:r>
              <a:rPr sz="1400" spc="80" dirty="0">
                <a:latin typeface="Open Sans" panose="020B0606030504020204" pitchFamily="34" charset="0"/>
                <a:ea typeface="Open Sans" panose="020B0606030504020204" pitchFamily="34" charset="0"/>
                <a:cs typeface="Open Sans" panose="020B0606030504020204" pitchFamily="34" charset="0"/>
              </a:rPr>
              <a:t>orbit</a:t>
            </a:r>
            <a:r>
              <a:rPr sz="1400" spc="-85" dirty="0">
                <a:latin typeface="Open Sans" panose="020B0606030504020204" pitchFamily="34" charset="0"/>
                <a:ea typeface="Open Sans" panose="020B0606030504020204" pitchFamily="34" charset="0"/>
                <a:cs typeface="Open Sans" panose="020B0606030504020204" pitchFamily="34" charset="0"/>
              </a:rPr>
              <a:t> </a:t>
            </a:r>
            <a:r>
              <a:rPr sz="1400" spc="55" dirty="0">
                <a:latin typeface="Open Sans" panose="020B0606030504020204" pitchFamily="34" charset="0"/>
                <a:ea typeface="Open Sans" panose="020B0606030504020204" pitchFamily="34" charset="0"/>
                <a:cs typeface="Open Sans" panose="020B0606030504020204" pitchFamily="34" charset="0"/>
              </a:rPr>
              <a:t>type</a:t>
            </a:r>
            <a:r>
              <a:rPr sz="1400" spc="-35" dirty="0">
                <a:latin typeface="Open Sans" panose="020B0606030504020204" pitchFamily="34" charset="0"/>
                <a:ea typeface="Open Sans" panose="020B0606030504020204" pitchFamily="34" charset="0"/>
                <a:cs typeface="Open Sans" panose="020B0606030504020204" pitchFamily="34" charset="0"/>
              </a:rPr>
              <a:t> </a:t>
            </a:r>
            <a:r>
              <a:rPr sz="1400" spc="-15" dirty="0">
                <a:latin typeface="Open Sans" panose="020B0606030504020204" pitchFamily="34" charset="0"/>
                <a:ea typeface="Open Sans" panose="020B0606030504020204" pitchFamily="34" charset="0"/>
                <a:cs typeface="Open Sans" panose="020B0606030504020204" pitchFamily="34" charset="0"/>
              </a:rPr>
              <a:t>is</a:t>
            </a:r>
            <a:r>
              <a:rPr sz="1400" spc="-70" dirty="0">
                <a:latin typeface="Open Sans" panose="020B0606030504020204" pitchFamily="34" charset="0"/>
                <a:ea typeface="Open Sans" panose="020B0606030504020204" pitchFamily="34" charset="0"/>
                <a:cs typeface="Open Sans" panose="020B0606030504020204" pitchFamily="34" charset="0"/>
              </a:rPr>
              <a:t> </a:t>
            </a:r>
            <a:r>
              <a:rPr sz="1400" spc="35" dirty="0">
                <a:latin typeface="Open Sans" panose="020B0606030504020204" pitchFamily="34" charset="0"/>
                <a:ea typeface="Open Sans" panose="020B0606030504020204" pitchFamily="34" charset="0"/>
                <a:cs typeface="Open Sans" panose="020B0606030504020204" pitchFamily="34" charset="0"/>
              </a:rPr>
              <a:t>in</a:t>
            </a:r>
            <a:r>
              <a:rPr sz="1400" spc="-75" dirty="0">
                <a:latin typeface="Open Sans" panose="020B0606030504020204" pitchFamily="34" charset="0"/>
                <a:ea typeface="Open Sans" panose="020B0606030504020204" pitchFamily="34" charset="0"/>
                <a:cs typeface="Open Sans" panose="020B0606030504020204" pitchFamily="34" charset="0"/>
              </a:rPr>
              <a:t> </a:t>
            </a:r>
            <a:r>
              <a:rPr sz="1400" spc="65" dirty="0">
                <a:latin typeface="Open Sans" panose="020B0606030504020204" pitchFamily="34" charset="0"/>
                <a:ea typeface="Open Sans" panose="020B0606030504020204" pitchFamily="34" charset="0"/>
                <a:cs typeface="Open Sans" panose="020B0606030504020204" pitchFamily="34" charset="0"/>
              </a:rPr>
              <a:t>the</a:t>
            </a:r>
            <a:r>
              <a:rPr sz="1400" spc="-100" dirty="0">
                <a:latin typeface="Open Sans" panose="020B0606030504020204" pitchFamily="34" charset="0"/>
                <a:ea typeface="Open Sans" panose="020B0606030504020204" pitchFamily="34" charset="0"/>
                <a:cs typeface="Open Sans" panose="020B0606030504020204" pitchFamily="34" charset="0"/>
              </a:rPr>
              <a:t> </a:t>
            </a:r>
            <a:r>
              <a:rPr sz="1400" spc="-5" dirty="0">
                <a:latin typeface="Open Sans" panose="020B0606030504020204" pitchFamily="34" charset="0"/>
                <a:ea typeface="Open Sans" panose="020B0606030504020204" pitchFamily="34" charset="0"/>
                <a:cs typeface="Open Sans" panose="020B0606030504020204" pitchFamily="34" charset="0"/>
              </a:rPr>
              <a:t>Orbit</a:t>
            </a:r>
            <a:r>
              <a:rPr sz="1400" spc="-409" dirty="0">
                <a:latin typeface="Open Sans" panose="020B0606030504020204" pitchFamily="34" charset="0"/>
                <a:ea typeface="Open Sans" panose="020B0606030504020204" pitchFamily="34" charset="0"/>
                <a:cs typeface="Open Sans" panose="020B0606030504020204" pitchFamily="34" charset="0"/>
              </a:rPr>
              <a:t> </a:t>
            </a:r>
            <a:r>
              <a:rPr sz="1400" spc="15" dirty="0">
                <a:latin typeface="Open Sans" panose="020B0606030504020204" pitchFamily="34" charset="0"/>
                <a:ea typeface="Open Sans" panose="020B0606030504020204" pitchFamily="34" charset="0"/>
                <a:cs typeface="Open Sans" panose="020B0606030504020204" pitchFamily="34" charset="0"/>
              </a:rPr>
              <a:t>column.</a:t>
            </a:r>
            <a:endParaRPr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object 4"/>
          <p:cNvSpPr txBox="1"/>
          <p:nvPr/>
        </p:nvSpPr>
        <p:spPr>
          <a:xfrm>
            <a:off x="392074" y="4975515"/>
            <a:ext cx="5596890" cy="1412875"/>
          </a:xfrm>
          <a:prstGeom prst="rect">
            <a:avLst/>
          </a:prstGeom>
        </p:spPr>
        <p:txBody>
          <a:bodyPr vert="horz" wrap="square" lIns="0" tIns="88265" rIns="0" bIns="0" rtlCol="0">
            <a:spAutoFit/>
          </a:bodyPr>
          <a:lstStyle/>
          <a:p>
            <a:pPr marL="190500">
              <a:lnSpc>
                <a:spcPct val="100000"/>
              </a:lnSpc>
              <a:spcBef>
                <a:spcPts val="695"/>
              </a:spcBef>
            </a:pPr>
            <a:r>
              <a:rPr sz="1600" spc="40" dirty="0">
                <a:latin typeface="Open Sans" panose="020B0606030504020204" pitchFamily="34" charset="0"/>
                <a:ea typeface="Open Sans" panose="020B0606030504020204" pitchFamily="34" charset="0"/>
                <a:cs typeface="Open Sans" panose="020B0606030504020204" pitchFamily="34" charset="0"/>
              </a:rPr>
              <a:t>Initial</a:t>
            </a:r>
            <a:r>
              <a:rPr sz="1600" spc="-70" dirty="0">
                <a:latin typeface="Open Sans" panose="020B0606030504020204" pitchFamily="34" charset="0"/>
                <a:ea typeface="Open Sans" panose="020B0606030504020204" pitchFamily="34" charset="0"/>
                <a:cs typeface="Open Sans" panose="020B0606030504020204" pitchFamily="34" charset="0"/>
              </a:rPr>
              <a:t> </a:t>
            </a:r>
            <a:r>
              <a:rPr sz="1600" spc="10" dirty="0">
                <a:latin typeface="Open Sans" panose="020B0606030504020204" pitchFamily="34" charset="0"/>
                <a:ea typeface="Open Sans" panose="020B0606030504020204" pitchFamily="34" charset="0"/>
                <a:cs typeface="Open Sans" panose="020B0606030504020204" pitchFamily="34" charset="0"/>
              </a:rPr>
              <a:t>Data</a:t>
            </a:r>
            <a:r>
              <a:rPr sz="1600" spc="-65" dirty="0">
                <a:latin typeface="Open Sans" panose="020B0606030504020204" pitchFamily="34" charset="0"/>
                <a:ea typeface="Open Sans" panose="020B0606030504020204" pitchFamily="34" charset="0"/>
                <a:cs typeface="Open Sans" panose="020B0606030504020204" pitchFamily="34" charset="0"/>
              </a:rPr>
              <a:t> </a:t>
            </a:r>
            <a:r>
              <a:rPr sz="1600" spc="20" dirty="0">
                <a:latin typeface="Open Sans" panose="020B0606030504020204" pitchFamily="34" charset="0"/>
                <a:ea typeface="Open Sans" panose="020B0606030504020204" pitchFamily="34" charset="0"/>
                <a:cs typeface="Open Sans" panose="020B0606030504020204" pitchFamily="34" charset="0"/>
              </a:rPr>
              <a:t>Exploration:</a:t>
            </a:r>
            <a:endParaRPr sz="1600" dirty="0">
              <a:latin typeface="Open Sans" panose="020B0606030504020204" pitchFamily="34" charset="0"/>
              <a:ea typeface="Open Sans" panose="020B0606030504020204" pitchFamily="34" charset="0"/>
              <a:cs typeface="Open Sans" panose="020B0606030504020204" pitchFamily="34" charset="0"/>
            </a:endParaRPr>
          </a:p>
          <a:p>
            <a:pPr marL="355600" indent="-342900">
              <a:lnSpc>
                <a:spcPct val="100000"/>
              </a:lnSpc>
              <a:spcBef>
                <a:spcPts val="535"/>
              </a:spcBef>
              <a:buFont typeface="Arial MT"/>
              <a:buChar char="•"/>
              <a:tabLst>
                <a:tab pos="354965" algn="l"/>
                <a:tab pos="355600" algn="l"/>
              </a:tabLst>
            </a:pPr>
            <a:r>
              <a:rPr sz="1400" spc="-5" dirty="0">
                <a:latin typeface="Open Sans" panose="020B0606030504020204" pitchFamily="34" charset="0"/>
                <a:ea typeface="Open Sans" panose="020B0606030504020204" pitchFamily="34" charset="0"/>
                <a:cs typeface="Open Sans" panose="020B0606030504020204" pitchFamily="34" charset="0"/>
              </a:rPr>
              <a:t>Using</a:t>
            </a:r>
            <a:r>
              <a:rPr sz="1400" spc="-65" dirty="0">
                <a:latin typeface="Open Sans" panose="020B0606030504020204" pitchFamily="34" charset="0"/>
                <a:ea typeface="Open Sans" panose="020B0606030504020204" pitchFamily="34" charset="0"/>
                <a:cs typeface="Open Sans" panose="020B0606030504020204" pitchFamily="34" charset="0"/>
              </a:rPr>
              <a:t> </a:t>
            </a:r>
            <a:r>
              <a:rPr sz="1400" spc="65" dirty="0">
                <a:latin typeface="Open Sans" panose="020B0606030504020204" pitchFamily="34" charset="0"/>
                <a:ea typeface="Open Sans" panose="020B0606030504020204" pitchFamily="34" charset="0"/>
                <a:cs typeface="Open Sans" panose="020B0606030504020204" pitchFamily="34" charset="0"/>
              </a:rPr>
              <a:t>the</a:t>
            </a:r>
            <a:r>
              <a:rPr sz="1400" spc="-55" dirty="0">
                <a:latin typeface="Open Sans" panose="020B0606030504020204" pitchFamily="34" charset="0"/>
                <a:ea typeface="Open Sans" panose="020B0606030504020204" pitchFamily="34" charset="0"/>
                <a:cs typeface="Open Sans" panose="020B0606030504020204" pitchFamily="34" charset="0"/>
              </a:rPr>
              <a:t> </a:t>
            </a:r>
            <a:r>
              <a:rPr sz="1400" spc="-5" dirty="0">
                <a:latin typeface="Open Sans" panose="020B0606030504020204" pitchFamily="34" charset="0"/>
                <a:ea typeface="Open Sans" panose="020B0606030504020204" pitchFamily="34" charset="0"/>
                <a:cs typeface="Open Sans" panose="020B0606030504020204" pitchFamily="34" charset="0"/>
              </a:rPr>
              <a:t>.value_counts()</a:t>
            </a:r>
            <a:r>
              <a:rPr sz="1400" spc="-385" dirty="0">
                <a:latin typeface="Open Sans" panose="020B0606030504020204" pitchFamily="34" charset="0"/>
                <a:ea typeface="Open Sans" panose="020B0606030504020204" pitchFamily="34" charset="0"/>
                <a:cs typeface="Open Sans" panose="020B0606030504020204" pitchFamily="34" charset="0"/>
              </a:rPr>
              <a:t> </a:t>
            </a:r>
            <a:r>
              <a:rPr sz="1400" spc="60" dirty="0">
                <a:latin typeface="Open Sans" panose="020B0606030504020204" pitchFamily="34" charset="0"/>
                <a:ea typeface="Open Sans" panose="020B0606030504020204" pitchFamily="34" charset="0"/>
                <a:cs typeface="Open Sans" panose="020B0606030504020204" pitchFamily="34" charset="0"/>
              </a:rPr>
              <a:t>method</a:t>
            </a:r>
            <a:r>
              <a:rPr sz="1400" spc="-85" dirty="0">
                <a:latin typeface="Open Sans" panose="020B0606030504020204" pitchFamily="34" charset="0"/>
                <a:ea typeface="Open Sans" panose="020B0606030504020204" pitchFamily="34" charset="0"/>
                <a:cs typeface="Open Sans" panose="020B0606030504020204" pitchFamily="34" charset="0"/>
              </a:rPr>
              <a:t> </a:t>
            </a:r>
            <a:r>
              <a:rPr sz="1400" spc="110" dirty="0">
                <a:latin typeface="Open Sans" panose="020B0606030504020204" pitchFamily="34" charset="0"/>
                <a:ea typeface="Open Sans" panose="020B0606030504020204" pitchFamily="34" charset="0"/>
                <a:cs typeface="Open Sans" panose="020B0606030504020204" pitchFamily="34" charset="0"/>
              </a:rPr>
              <a:t>to</a:t>
            </a:r>
            <a:r>
              <a:rPr sz="1400" spc="-60" dirty="0">
                <a:latin typeface="Open Sans" panose="020B0606030504020204" pitchFamily="34" charset="0"/>
                <a:ea typeface="Open Sans" panose="020B0606030504020204" pitchFamily="34" charset="0"/>
                <a:cs typeface="Open Sans" panose="020B0606030504020204" pitchFamily="34" charset="0"/>
              </a:rPr>
              <a:t> </a:t>
            </a:r>
            <a:r>
              <a:rPr sz="1400" spc="45" dirty="0">
                <a:latin typeface="Open Sans" panose="020B0606030504020204" pitchFamily="34" charset="0"/>
                <a:ea typeface="Open Sans" panose="020B0606030504020204" pitchFamily="34" charset="0"/>
                <a:cs typeface="Open Sans" panose="020B0606030504020204" pitchFamily="34" charset="0"/>
              </a:rPr>
              <a:t>determine</a:t>
            </a:r>
            <a:r>
              <a:rPr sz="1400" spc="-75" dirty="0">
                <a:latin typeface="Open Sans" panose="020B0606030504020204" pitchFamily="34" charset="0"/>
                <a:ea typeface="Open Sans" panose="020B0606030504020204" pitchFamily="34" charset="0"/>
                <a:cs typeface="Open Sans" panose="020B0606030504020204" pitchFamily="34" charset="0"/>
              </a:rPr>
              <a:t> </a:t>
            </a:r>
            <a:r>
              <a:rPr sz="1400" spc="65" dirty="0">
                <a:latin typeface="Open Sans" panose="020B0606030504020204" pitchFamily="34" charset="0"/>
                <a:ea typeface="Open Sans" panose="020B0606030504020204" pitchFamily="34" charset="0"/>
                <a:cs typeface="Open Sans" panose="020B0606030504020204" pitchFamily="34" charset="0"/>
              </a:rPr>
              <a:t>the</a:t>
            </a:r>
            <a:r>
              <a:rPr sz="1400" spc="-45" dirty="0">
                <a:latin typeface="Open Sans" panose="020B0606030504020204" pitchFamily="34" charset="0"/>
                <a:ea typeface="Open Sans" panose="020B0606030504020204" pitchFamily="34" charset="0"/>
                <a:cs typeface="Open Sans" panose="020B0606030504020204" pitchFamily="34" charset="0"/>
              </a:rPr>
              <a:t> </a:t>
            </a:r>
            <a:r>
              <a:rPr sz="1400" spc="50" dirty="0">
                <a:latin typeface="Open Sans" panose="020B0606030504020204" pitchFamily="34" charset="0"/>
                <a:ea typeface="Open Sans" panose="020B0606030504020204" pitchFamily="34" charset="0"/>
                <a:cs typeface="Open Sans" panose="020B0606030504020204" pitchFamily="34" charset="0"/>
              </a:rPr>
              <a:t>following:</a:t>
            </a:r>
            <a:endParaRPr sz="1400" dirty="0">
              <a:latin typeface="Open Sans" panose="020B0606030504020204" pitchFamily="34" charset="0"/>
              <a:ea typeface="Open Sans" panose="020B0606030504020204" pitchFamily="34" charset="0"/>
              <a:cs typeface="Open Sans" panose="020B0606030504020204" pitchFamily="34" charset="0"/>
            </a:endParaRPr>
          </a:p>
          <a:p>
            <a:pPr marL="534035" lvl="1" indent="-344170">
              <a:lnSpc>
                <a:spcPct val="100000"/>
              </a:lnSpc>
              <a:spcBef>
                <a:spcPts val="675"/>
              </a:spcBef>
              <a:buAutoNum type="arabicPeriod"/>
              <a:tabLst>
                <a:tab pos="534035" algn="l"/>
                <a:tab pos="534670" algn="l"/>
              </a:tabLst>
            </a:pPr>
            <a:r>
              <a:rPr sz="1200" spc="25" dirty="0">
                <a:latin typeface="Open Sans" panose="020B0606030504020204" pitchFamily="34" charset="0"/>
                <a:ea typeface="Open Sans" panose="020B0606030504020204" pitchFamily="34" charset="0"/>
                <a:cs typeface="Open Sans" panose="020B0606030504020204" pitchFamily="34" charset="0"/>
              </a:rPr>
              <a:t>Number</a:t>
            </a:r>
            <a:r>
              <a:rPr sz="1200" spc="-45" dirty="0">
                <a:latin typeface="Open Sans" panose="020B0606030504020204" pitchFamily="34" charset="0"/>
                <a:ea typeface="Open Sans" panose="020B0606030504020204" pitchFamily="34" charset="0"/>
                <a:cs typeface="Open Sans" panose="020B0606030504020204" pitchFamily="34" charset="0"/>
              </a:rPr>
              <a:t> </a:t>
            </a:r>
            <a:r>
              <a:rPr sz="1200" spc="85" dirty="0">
                <a:latin typeface="Open Sans" panose="020B0606030504020204" pitchFamily="34" charset="0"/>
                <a:ea typeface="Open Sans" panose="020B0606030504020204" pitchFamily="34" charset="0"/>
                <a:cs typeface="Open Sans" panose="020B0606030504020204" pitchFamily="34" charset="0"/>
              </a:rPr>
              <a:t>of</a:t>
            </a:r>
            <a:r>
              <a:rPr sz="1200" spc="-40" dirty="0">
                <a:latin typeface="Open Sans" panose="020B0606030504020204" pitchFamily="34" charset="0"/>
                <a:ea typeface="Open Sans" panose="020B0606030504020204" pitchFamily="34" charset="0"/>
                <a:cs typeface="Open Sans" panose="020B0606030504020204" pitchFamily="34" charset="0"/>
              </a:rPr>
              <a:t> </a:t>
            </a:r>
            <a:r>
              <a:rPr sz="1200" spc="-10" dirty="0">
                <a:latin typeface="Open Sans" panose="020B0606030504020204" pitchFamily="34" charset="0"/>
                <a:ea typeface="Open Sans" panose="020B0606030504020204" pitchFamily="34" charset="0"/>
                <a:cs typeface="Open Sans" panose="020B0606030504020204" pitchFamily="34" charset="0"/>
              </a:rPr>
              <a:t>launches</a:t>
            </a:r>
            <a:r>
              <a:rPr sz="1200" spc="-45" dirty="0">
                <a:latin typeface="Open Sans" panose="020B0606030504020204" pitchFamily="34" charset="0"/>
                <a:ea typeface="Open Sans" panose="020B0606030504020204" pitchFamily="34" charset="0"/>
                <a:cs typeface="Open Sans" panose="020B0606030504020204" pitchFamily="34" charset="0"/>
              </a:rPr>
              <a:t> </a:t>
            </a:r>
            <a:r>
              <a:rPr sz="1200" spc="30" dirty="0">
                <a:latin typeface="Open Sans" panose="020B0606030504020204" pitchFamily="34" charset="0"/>
                <a:ea typeface="Open Sans" panose="020B0606030504020204" pitchFamily="34" charset="0"/>
                <a:cs typeface="Open Sans" panose="020B0606030504020204" pitchFamily="34" charset="0"/>
              </a:rPr>
              <a:t>on</a:t>
            </a:r>
            <a:r>
              <a:rPr sz="1200" spc="-40" dirty="0">
                <a:latin typeface="Open Sans" panose="020B0606030504020204" pitchFamily="34" charset="0"/>
                <a:ea typeface="Open Sans" panose="020B0606030504020204" pitchFamily="34" charset="0"/>
                <a:cs typeface="Open Sans" panose="020B0606030504020204" pitchFamily="34" charset="0"/>
              </a:rPr>
              <a:t> </a:t>
            </a:r>
            <a:r>
              <a:rPr sz="1200" spc="-20" dirty="0">
                <a:latin typeface="Open Sans" panose="020B0606030504020204" pitchFamily="34" charset="0"/>
                <a:ea typeface="Open Sans" panose="020B0606030504020204" pitchFamily="34" charset="0"/>
                <a:cs typeface="Open Sans" panose="020B0606030504020204" pitchFamily="34" charset="0"/>
              </a:rPr>
              <a:t>each</a:t>
            </a:r>
            <a:r>
              <a:rPr sz="1200" spc="-50" dirty="0">
                <a:latin typeface="Open Sans" panose="020B0606030504020204" pitchFamily="34" charset="0"/>
                <a:ea typeface="Open Sans" panose="020B0606030504020204" pitchFamily="34" charset="0"/>
                <a:cs typeface="Open Sans" panose="020B0606030504020204" pitchFamily="34" charset="0"/>
              </a:rPr>
              <a:t> </a:t>
            </a:r>
            <a:r>
              <a:rPr sz="1200" spc="25" dirty="0">
                <a:latin typeface="Open Sans" panose="020B0606030504020204" pitchFamily="34" charset="0"/>
                <a:ea typeface="Open Sans" panose="020B0606030504020204" pitchFamily="34" charset="0"/>
                <a:cs typeface="Open Sans" panose="020B0606030504020204" pitchFamily="34" charset="0"/>
              </a:rPr>
              <a:t>site</a:t>
            </a:r>
            <a:endParaRPr sz="1200" dirty="0">
              <a:latin typeface="Open Sans" panose="020B0606030504020204" pitchFamily="34" charset="0"/>
              <a:ea typeface="Open Sans" panose="020B0606030504020204" pitchFamily="34" charset="0"/>
              <a:cs typeface="Open Sans" panose="020B0606030504020204" pitchFamily="34" charset="0"/>
            </a:endParaRPr>
          </a:p>
          <a:p>
            <a:pPr marL="534035" lvl="1" indent="-344170">
              <a:lnSpc>
                <a:spcPct val="100000"/>
              </a:lnSpc>
              <a:spcBef>
                <a:spcPts val="600"/>
              </a:spcBef>
              <a:buAutoNum type="arabicPeriod"/>
              <a:tabLst>
                <a:tab pos="534035" algn="l"/>
                <a:tab pos="534670" algn="l"/>
              </a:tabLst>
            </a:pPr>
            <a:r>
              <a:rPr sz="1200" spc="25" dirty="0">
                <a:latin typeface="Open Sans" panose="020B0606030504020204" pitchFamily="34" charset="0"/>
                <a:ea typeface="Open Sans" panose="020B0606030504020204" pitchFamily="34" charset="0"/>
                <a:cs typeface="Open Sans" panose="020B0606030504020204" pitchFamily="34" charset="0"/>
              </a:rPr>
              <a:t>Number</a:t>
            </a:r>
            <a:r>
              <a:rPr sz="1200" spc="-40" dirty="0">
                <a:latin typeface="Open Sans" panose="020B0606030504020204" pitchFamily="34" charset="0"/>
                <a:ea typeface="Open Sans" panose="020B0606030504020204" pitchFamily="34" charset="0"/>
                <a:cs typeface="Open Sans" panose="020B0606030504020204" pitchFamily="34" charset="0"/>
              </a:rPr>
              <a:t> </a:t>
            </a:r>
            <a:r>
              <a:rPr sz="1200" dirty="0">
                <a:latin typeface="Open Sans" panose="020B0606030504020204" pitchFamily="34" charset="0"/>
                <a:ea typeface="Open Sans" panose="020B0606030504020204" pitchFamily="34" charset="0"/>
                <a:cs typeface="Open Sans" panose="020B0606030504020204" pitchFamily="34" charset="0"/>
              </a:rPr>
              <a:t>and</a:t>
            </a:r>
            <a:r>
              <a:rPr sz="1200" spc="-45" dirty="0">
                <a:latin typeface="Open Sans" panose="020B0606030504020204" pitchFamily="34" charset="0"/>
                <a:ea typeface="Open Sans" panose="020B0606030504020204" pitchFamily="34" charset="0"/>
                <a:cs typeface="Open Sans" panose="020B0606030504020204" pitchFamily="34" charset="0"/>
              </a:rPr>
              <a:t> </a:t>
            </a:r>
            <a:r>
              <a:rPr sz="1200" spc="5" dirty="0">
                <a:latin typeface="Open Sans" panose="020B0606030504020204" pitchFamily="34" charset="0"/>
                <a:ea typeface="Open Sans" panose="020B0606030504020204" pitchFamily="34" charset="0"/>
                <a:cs typeface="Open Sans" panose="020B0606030504020204" pitchFamily="34" charset="0"/>
              </a:rPr>
              <a:t>occurrence</a:t>
            </a:r>
            <a:r>
              <a:rPr sz="1200" spc="-35" dirty="0">
                <a:latin typeface="Open Sans" panose="020B0606030504020204" pitchFamily="34" charset="0"/>
                <a:ea typeface="Open Sans" panose="020B0606030504020204" pitchFamily="34" charset="0"/>
                <a:cs typeface="Open Sans" panose="020B0606030504020204" pitchFamily="34" charset="0"/>
              </a:rPr>
              <a:t> </a:t>
            </a:r>
            <a:r>
              <a:rPr sz="1200" spc="85" dirty="0">
                <a:latin typeface="Open Sans" panose="020B0606030504020204" pitchFamily="34" charset="0"/>
                <a:ea typeface="Open Sans" panose="020B0606030504020204" pitchFamily="34" charset="0"/>
                <a:cs typeface="Open Sans" panose="020B0606030504020204" pitchFamily="34" charset="0"/>
              </a:rPr>
              <a:t>of</a:t>
            </a:r>
            <a:r>
              <a:rPr sz="1200" spc="-55" dirty="0">
                <a:latin typeface="Open Sans" panose="020B0606030504020204" pitchFamily="34" charset="0"/>
                <a:ea typeface="Open Sans" panose="020B0606030504020204" pitchFamily="34" charset="0"/>
                <a:cs typeface="Open Sans" panose="020B0606030504020204" pitchFamily="34" charset="0"/>
              </a:rPr>
              <a:t> </a:t>
            </a:r>
            <a:r>
              <a:rPr sz="1200" spc="-20" dirty="0">
                <a:latin typeface="Open Sans" panose="020B0606030504020204" pitchFamily="34" charset="0"/>
                <a:ea typeface="Open Sans" panose="020B0606030504020204" pitchFamily="34" charset="0"/>
                <a:cs typeface="Open Sans" panose="020B0606030504020204" pitchFamily="34" charset="0"/>
              </a:rPr>
              <a:t>each</a:t>
            </a:r>
            <a:r>
              <a:rPr sz="1200" spc="-35" dirty="0">
                <a:latin typeface="Open Sans" panose="020B0606030504020204" pitchFamily="34" charset="0"/>
                <a:ea typeface="Open Sans" panose="020B0606030504020204" pitchFamily="34" charset="0"/>
                <a:cs typeface="Open Sans" panose="020B0606030504020204" pitchFamily="34" charset="0"/>
              </a:rPr>
              <a:t> </a:t>
            </a:r>
            <a:r>
              <a:rPr sz="1200" spc="60" dirty="0">
                <a:latin typeface="Open Sans" panose="020B0606030504020204" pitchFamily="34" charset="0"/>
                <a:ea typeface="Open Sans" panose="020B0606030504020204" pitchFamily="34" charset="0"/>
                <a:cs typeface="Open Sans" panose="020B0606030504020204" pitchFamily="34" charset="0"/>
              </a:rPr>
              <a:t>orbit</a:t>
            </a:r>
            <a:endParaRPr sz="1200" dirty="0">
              <a:latin typeface="Open Sans" panose="020B0606030504020204" pitchFamily="34" charset="0"/>
              <a:ea typeface="Open Sans" panose="020B0606030504020204" pitchFamily="34" charset="0"/>
              <a:cs typeface="Open Sans" panose="020B0606030504020204" pitchFamily="34" charset="0"/>
            </a:endParaRPr>
          </a:p>
          <a:p>
            <a:pPr marL="534035" lvl="1" indent="-344170">
              <a:lnSpc>
                <a:spcPct val="100000"/>
              </a:lnSpc>
              <a:spcBef>
                <a:spcPts val="600"/>
              </a:spcBef>
              <a:buAutoNum type="arabicPeriod"/>
              <a:tabLst>
                <a:tab pos="534035" algn="l"/>
                <a:tab pos="534670" algn="l"/>
              </a:tabLst>
            </a:pPr>
            <a:r>
              <a:rPr sz="1200" spc="25" dirty="0">
                <a:latin typeface="Open Sans" panose="020B0606030504020204" pitchFamily="34" charset="0"/>
                <a:ea typeface="Open Sans" panose="020B0606030504020204" pitchFamily="34" charset="0"/>
                <a:cs typeface="Open Sans" panose="020B0606030504020204" pitchFamily="34" charset="0"/>
              </a:rPr>
              <a:t>Number</a:t>
            </a:r>
            <a:r>
              <a:rPr sz="1200" spc="-40" dirty="0">
                <a:latin typeface="Open Sans" panose="020B0606030504020204" pitchFamily="34" charset="0"/>
                <a:ea typeface="Open Sans" panose="020B0606030504020204" pitchFamily="34" charset="0"/>
                <a:cs typeface="Open Sans" panose="020B0606030504020204" pitchFamily="34" charset="0"/>
              </a:rPr>
              <a:t> </a:t>
            </a:r>
            <a:r>
              <a:rPr sz="1200" dirty="0">
                <a:latin typeface="Open Sans" panose="020B0606030504020204" pitchFamily="34" charset="0"/>
                <a:ea typeface="Open Sans" panose="020B0606030504020204" pitchFamily="34" charset="0"/>
                <a:cs typeface="Open Sans" panose="020B0606030504020204" pitchFamily="34" charset="0"/>
              </a:rPr>
              <a:t>and</a:t>
            </a:r>
            <a:r>
              <a:rPr sz="1200" spc="-45" dirty="0">
                <a:latin typeface="Open Sans" panose="020B0606030504020204" pitchFamily="34" charset="0"/>
                <a:ea typeface="Open Sans" panose="020B0606030504020204" pitchFamily="34" charset="0"/>
                <a:cs typeface="Open Sans" panose="020B0606030504020204" pitchFamily="34" charset="0"/>
              </a:rPr>
              <a:t> </a:t>
            </a:r>
            <a:r>
              <a:rPr sz="1200" spc="5" dirty="0">
                <a:latin typeface="Open Sans" panose="020B0606030504020204" pitchFamily="34" charset="0"/>
                <a:ea typeface="Open Sans" panose="020B0606030504020204" pitchFamily="34" charset="0"/>
                <a:cs typeface="Open Sans" panose="020B0606030504020204" pitchFamily="34" charset="0"/>
              </a:rPr>
              <a:t>occurrence</a:t>
            </a:r>
            <a:r>
              <a:rPr sz="1200" spc="-30" dirty="0">
                <a:latin typeface="Open Sans" panose="020B0606030504020204" pitchFamily="34" charset="0"/>
                <a:ea typeface="Open Sans" panose="020B0606030504020204" pitchFamily="34" charset="0"/>
                <a:cs typeface="Open Sans" panose="020B0606030504020204" pitchFamily="34" charset="0"/>
              </a:rPr>
              <a:t> </a:t>
            </a:r>
            <a:r>
              <a:rPr sz="1200" spc="85" dirty="0">
                <a:latin typeface="Open Sans" panose="020B0606030504020204" pitchFamily="34" charset="0"/>
                <a:ea typeface="Open Sans" panose="020B0606030504020204" pitchFamily="34" charset="0"/>
                <a:cs typeface="Open Sans" panose="020B0606030504020204" pitchFamily="34" charset="0"/>
              </a:rPr>
              <a:t>of</a:t>
            </a:r>
            <a:r>
              <a:rPr sz="1200" spc="-55" dirty="0">
                <a:latin typeface="Open Sans" panose="020B0606030504020204" pitchFamily="34" charset="0"/>
                <a:ea typeface="Open Sans" panose="020B0606030504020204" pitchFamily="34" charset="0"/>
                <a:cs typeface="Open Sans" panose="020B0606030504020204" pitchFamily="34" charset="0"/>
              </a:rPr>
              <a:t> </a:t>
            </a:r>
            <a:r>
              <a:rPr sz="1200" spc="15" dirty="0">
                <a:latin typeface="Open Sans" panose="020B0606030504020204" pitchFamily="34" charset="0"/>
                <a:ea typeface="Open Sans" panose="020B0606030504020204" pitchFamily="34" charset="0"/>
                <a:cs typeface="Open Sans" panose="020B0606030504020204" pitchFamily="34" charset="0"/>
              </a:rPr>
              <a:t>landing</a:t>
            </a:r>
            <a:r>
              <a:rPr sz="1200" spc="-25" dirty="0">
                <a:latin typeface="Open Sans" panose="020B0606030504020204" pitchFamily="34" charset="0"/>
                <a:ea typeface="Open Sans" panose="020B0606030504020204" pitchFamily="34" charset="0"/>
                <a:cs typeface="Open Sans" panose="020B0606030504020204" pitchFamily="34" charset="0"/>
              </a:rPr>
              <a:t> </a:t>
            </a:r>
            <a:r>
              <a:rPr sz="1200" spc="35" dirty="0">
                <a:latin typeface="Open Sans" panose="020B0606030504020204" pitchFamily="34" charset="0"/>
                <a:ea typeface="Open Sans" panose="020B0606030504020204" pitchFamily="34" charset="0"/>
                <a:cs typeface="Open Sans" panose="020B0606030504020204" pitchFamily="34" charset="0"/>
              </a:rPr>
              <a:t>outcome</a:t>
            </a:r>
            <a:r>
              <a:rPr sz="1200" spc="-35" dirty="0">
                <a:latin typeface="Open Sans" panose="020B0606030504020204" pitchFamily="34" charset="0"/>
                <a:ea typeface="Open Sans" panose="020B0606030504020204" pitchFamily="34" charset="0"/>
                <a:cs typeface="Open Sans" panose="020B0606030504020204" pitchFamily="34" charset="0"/>
              </a:rPr>
              <a:t> </a:t>
            </a:r>
            <a:r>
              <a:rPr sz="1200" spc="35" dirty="0">
                <a:latin typeface="Open Sans" panose="020B0606030504020204" pitchFamily="34" charset="0"/>
                <a:ea typeface="Open Sans" panose="020B0606030504020204" pitchFamily="34" charset="0"/>
                <a:cs typeface="Open Sans" panose="020B0606030504020204" pitchFamily="34" charset="0"/>
              </a:rPr>
              <a:t>per</a:t>
            </a:r>
            <a:r>
              <a:rPr sz="1200" spc="-35" dirty="0">
                <a:latin typeface="Open Sans" panose="020B0606030504020204" pitchFamily="34" charset="0"/>
                <a:ea typeface="Open Sans" panose="020B0606030504020204" pitchFamily="34" charset="0"/>
                <a:cs typeface="Open Sans" panose="020B0606030504020204" pitchFamily="34" charset="0"/>
              </a:rPr>
              <a:t> </a:t>
            </a:r>
            <a:r>
              <a:rPr sz="1200" spc="60" dirty="0">
                <a:latin typeface="Open Sans" panose="020B0606030504020204" pitchFamily="34" charset="0"/>
                <a:ea typeface="Open Sans" panose="020B0606030504020204" pitchFamily="34" charset="0"/>
                <a:cs typeface="Open Sans" panose="020B0606030504020204" pitchFamily="34" charset="0"/>
              </a:rPr>
              <a:t>orbit</a:t>
            </a:r>
            <a:r>
              <a:rPr sz="1200" spc="-40" dirty="0">
                <a:latin typeface="Open Sans" panose="020B0606030504020204" pitchFamily="34" charset="0"/>
                <a:ea typeface="Open Sans" panose="020B0606030504020204" pitchFamily="34" charset="0"/>
                <a:cs typeface="Open Sans" panose="020B0606030504020204" pitchFamily="34" charset="0"/>
              </a:rPr>
              <a:t> </a:t>
            </a:r>
            <a:r>
              <a:rPr sz="1200" spc="45" dirty="0">
                <a:latin typeface="Open Sans" panose="020B0606030504020204" pitchFamily="34" charset="0"/>
                <a:ea typeface="Open Sans" panose="020B0606030504020204" pitchFamily="34" charset="0"/>
                <a:cs typeface="Open Sans" panose="020B0606030504020204" pitchFamily="34" charset="0"/>
              </a:rPr>
              <a:t>type</a:t>
            </a:r>
            <a:endParaRPr sz="1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9" name="object 5"/>
          <p:cNvPicPr/>
          <p:nvPr/>
        </p:nvPicPr>
        <p:blipFill>
          <a:blip r:embed="rId3" cstate="print"/>
          <a:stretch>
            <a:fillRect/>
          </a:stretch>
        </p:blipFill>
        <p:spPr>
          <a:xfrm>
            <a:off x="505968" y="3070375"/>
            <a:ext cx="2568702" cy="1853945"/>
          </a:xfrm>
          <a:prstGeom prst="rect">
            <a:avLst/>
          </a:prstGeom>
        </p:spPr>
      </p:pic>
      <p:grpSp>
        <p:nvGrpSpPr>
          <p:cNvPr id="10" name="object 6"/>
          <p:cNvGrpSpPr/>
          <p:nvPr/>
        </p:nvGrpSpPr>
        <p:grpSpPr>
          <a:xfrm>
            <a:off x="7824216" y="188976"/>
            <a:ext cx="3197225" cy="6399530"/>
            <a:chOff x="7824216" y="188976"/>
            <a:chExt cx="3197225" cy="6399530"/>
          </a:xfrm>
        </p:grpSpPr>
        <p:pic>
          <p:nvPicPr>
            <p:cNvPr id="11" name="object 7"/>
            <p:cNvPicPr/>
            <p:nvPr/>
          </p:nvPicPr>
          <p:blipFill>
            <a:blip r:embed="rId4" cstate="print"/>
            <a:stretch>
              <a:fillRect/>
            </a:stretch>
          </p:blipFill>
          <p:spPr>
            <a:xfrm>
              <a:off x="7981188" y="350520"/>
              <a:ext cx="3011423" cy="1235964"/>
            </a:xfrm>
            <a:prstGeom prst="rect">
              <a:avLst/>
            </a:prstGeom>
          </p:spPr>
        </p:pic>
        <p:sp>
          <p:nvSpPr>
            <p:cNvPr id="12" name="object 8"/>
            <p:cNvSpPr/>
            <p:nvPr/>
          </p:nvSpPr>
          <p:spPr>
            <a:xfrm>
              <a:off x="7966837" y="336169"/>
              <a:ext cx="3040380" cy="1264920"/>
            </a:xfrm>
            <a:custGeom>
              <a:avLst/>
              <a:gdLst/>
              <a:ahLst/>
              <a:cxnLst/>
              <a:rect l="l" t="t" r="r" b="b"/>
              <a:pathLst>
                <a:path w="3040379" h="1264920">
                  <a:moveTo>
                    <a:pt x="120015" y="0"/>
                  </a:moveTo>
                  <a:lnTo>
                    <a:pt x="2920492" y="0"/>
                  </a:lnTo>
                  <a:lnTo>
                    <a:pt x="2944114" y="2285"/>
                  </a:lnTo>
                  <a:lnTo>
                    <a:pt x="2987040" y="20700"/>
                  </a:lnTo>
                  <a:lnTo>
                    <a:pt x="3019425" y="53212"/>
                  </a:lnTo>
                  <a:lnTo>
                    <a:pt x="3037967" y="96392"/>
                  </a:lnTo>
                  <a:lnTo>
                    <a:pt x="3040126" y="120014"/>
                  </a:lnTo>
                  <a:lnTo>
                    <a:pt x="3040126" y="1144904"/>
                  </a:lnTo>
                  <a:lnTo>
                    <a:pt x="3030728" y="1191132"/>
                  </a:lnTo>
                  <a:lnTo>
                    <a:pt x="3005074" y="1229867"/>
                  </a:lnTo>
                  <a:lnTo>
                    <a:pt x="2966847" y="1255521"/>
                  </a:lnTo>
                  <a:lnTo>
                    <a:pt x="2920492" y="1264919"/>
                  </a:lnTo>
                  <a:lnTo>
                    <a:pt x="120015" y="1264919"/>
                  </a:lnTo>
                  <a:lnTo>
                    <a:pt x="73787" y="1255521"/>
                  </a:lnTo>
                  <a:lnTo>
                    <a:pt x="35560" y="1229867"/>
                  </a:lnTo>
                  <a:lnTo>
                    <a:pt x="9525" y="1191132"/>
                  </a:lnTo>
                  <a:lnTo>
                    <a:pt x="0" y="1144904"/>
                  </a:lnTo>
                  <a:lnTo>
                    <a:pt x="0" y="120014"/>
                  </a:lnTo>
                  <a:lnTo>
                    <a:pt x="9525" y="73786"/>
                  </a:lnTo>
                  <a:lnTo>
                    <a:pt x="35560" y="35559"/>
                  </a:lnTo>
                  <a:lnTo>
                    <a:pt x="73787" y="9525"/>
                  </a:lnTo>
                  <a:lnTo>
                    <a:pt x="120015" y="0"/>
                  </a:lnTo>
                  <a:close/>
                </a:path>
              </a:pathLst>
            </a:custGeom>
            <a:ln w="28575">
              <a:solidFill>
                <a:srgbClr val="006FAC"/>
              </a:solidFill>
            </a:ln>
          </p:spPr>
          <p:txBody>
            <a:bodyPr wrap="square" lIns="0" tIns="0" rIns="0" bIns="0" rtlCol="0"/>
            <a:lstStyle/>
            <a:p>
              <a:endParaRPr/>
            </a:p>
          </p:txBody>
        </p:sp>
        <p:sp>
          <p:nvSpPr>
            <p:cNvPr id="13" name="object 9"/>
            <p:cNvSpPr/>
            <p:nvPr/>
          </p:nvSpPr>
          <p:spPr>
            <a:xfrm>
              <a:off x="7824216" y="188976"/>
              <a:ext cx="315595" cy="318770"/>
            </a:xfrm>
            <a:custGeom>
              <a:avLst/>
              <a:gdLst/>
              <a:ahLst/>
              <a:cxnLst/>
              <a:rect l="l" t="t" r="r" b="b"/>
              <a:pathLst>
                <a:path w="315595" h="318770">
                  <a:moveTo>
                    <a:pt x="157733" y="0"/>
                  </a:moveTo>
                  <a:lnTo>
                    <a:pt x="107874" y="8113"/>
                  </a:lnTo>
                  <a:lnTo>
                    <a:pt x="64574" y="30711"/>
                  </a:lnTo>
                  <a:lnTo>
                    <a:pt x="30431" y="65178"/>
                  </a:lnTo>
                  <a:lnTo>
                    <a:pt x="8040" y="108898"/>
                  </a:lnTo>
                  <a:lnTo>
                    <a:pt x="0" y="159257"/>
                  </a:lnTo>
                  <a:lnTo>
                    <a:pt x="8040" y="209617"/>
                  </a:lnTo>
                  <a:lnTo>
                    <a:pt x="30431" y="253337"/>
                  </a:lnTo>
                  <a:lnTo>
                    <a:pt x="64574" y="287804"/>
                  </a:lnTo>
                  <a:lnTo>
                    <a:pt x="107874" y="310402"/>
                  </a:lnTo>
                  <a:lnTo>
                    <a:pt x="157733" y="318515"/>
                  </a:lnTo>
                  <a:lnTo>
                    <a:pt x="207593" y="310402"/>
                  </a:lnTo>
                  <a:lnTo>
                    <a:pt x="250893" y="287804"/>
                  </a:lnTo>
                  <a:lnTo>
                    <a:pt x="285036" y="253337"/>
                  </a:lnTo>
                  <a:lnTo>
                    <a:pt x="307427" y="209617"/>
                  </a:lnTo>
                  <a:lnTo>
                    <a:pt x="315467" y="159257"/>
                  </a:lnTo>
                  <a:lnTo>
                    <a:pt x="307427" y="108898"/>
                  </a:lnTo>
                  <a:lnTo>
                    <a:pt x="285036" y="65178"/>
                  </a:lnTo>
                  <a:lnTo>
                    <a:pt x="250893" y="30711"/>
                  </a:lnTo>
                  <a:lnTo>
                    <a:pt x="207593" y="8113"/>
                  </a:lnTo>
                  <a:lnTo>
                    <a:pt x="157733" y="0"/>
                  </a:lnTo>
                  <a:close/>
                </a:path>
              </a:pathLst>
            </a:custGeom>
            <a:solidFill>
              <a:schemeClr val="accent6">
                <a:lumMod val="75000"/>
              </a:schemeClr>
            </a:solidFill>
          </p:spPr>
          <p:txBody>
            <a:bodyPr wrap="square" lIns="0" tIns="0" rIns="0" bIns="0" rtlCol="0"/>
            <a:lstStyle/>
            <a:p>
              <a:endParaRPr/>
            </a:p>
          </p:txBody>
        </p:sp>
        <p:pic>
          <p:nvPicPr>
            <p:cNvPr id="14" name="object 10"/>
            <p:cNvPicPr/>
            <p:nvPr/>
          </p:nvPicPr>
          <p:blipFill>
            <a:blip r:embed="rId5" cstate="print"/>
            <a:stretch>
              <a:fillRect/>
            </a:stretch>
          </p:blipFill>
          <p:spPr>
            <a:xfrm>
              <a:off x="8075676" y="1790700"/>
              <a:ext cx="2822448" cy="2590800"/>
            </a:xfrm>
            <a:prstGeom prst="rect">
              <a:avLst/>
            </a:prstGeom>
          </p:spPr>
        </p:pic>
        <p:sp>
          <p:nvSpPr>
            <p:cNvPr id="15" name="object 11"/>
            <p:cNvSpPr/>
            <p:nvPr/>
          </p:nvSpPr>
          <p:spPr>
            <a:xfrm>
              <a:off x="8061325" y="1776348"/>
              <a:ext cx="2851150" cy="2619375"/>
            </a:xfrm>
            <a:custGeom>
              <a:avLst/>
              <a:gdLst/>
              <a:ahLst/>
              <a:cxnLst/>
              <a:rect l="l" t="t" r="r" b="b"/>
              <a:pathLst>
                <a:path w="2851150" h="2619375">
                  <a:moveTo>
                    <a:pt x="236347" y="0"/>
                  </a:moveTo>
                  <a:lnTo>
                    <a:pt x="2614929" y="0"/>
                  </a:lnTo>
                  <a:lnTo>
                    <a:pt x="2662047" y="4699"/>
                  </a:lnTo>
                  <a:lnTo>
                    <a:pt x="2706370" y="18541"/>
                  </a:lnTo>
                  <a:lnTo>
                    <a:pt x="2746882" y="40512"/>
                  </a:lnTo>
                  <a:lnTo>
                    <a:pt x="2782061" y="69723"/>
                  </a:lnTo>
                  <a:lnTo>
                    <a:pt x="2810764" y="104775"/>
                  </a:lnTo>
                  <a:lnTo>
                    <a:pt x="2832607" y="144906"/>
                  </a:lnTo>
                  <a:lnTo>
                    <a:pt x="2846578" y="189229"/>
                  </a:lnTo>
                  <a:lnTo>
                    <a:pt x="2851150" y="236347"/>
                  </a:lnTo>
                  <a:lnTo>
                    <a:pt x="2851150" y="2383155"/>
                  </a:lnTo>
                  <a:lnTo>
                    <a:pt x="2846578" y="2430272"/>
                  </a:lnTo>
                  <a:lnTo>
                    <a:pt x="2832734" y="2474595"/>
                  </a:lnTo>
                  <a:lnTo>
                    <a:pt x="2810764" y="2515108"/>
                  </a:lnTo>
                  <a:lnTo>
                    <a:pt x="2781934" y="2550160"/>
                  </a:lnTo>
                  <a:lnTo>
                    <a:pt x="2746882" y="2578989"/>
                  </a:lnTo>
                  <a:lnTo>
                    <a:pt x="2706370" y="2600960"/>
                  </a:lnTo>
                  <a:lnTo>
                    <a:pt x="2662047" y="2614803"/>
                  </a:lnTo>
                  <a:lnTo>
                    <a:pt x="2614929" y="2619375"/>
                  </a:lnTo>
                  <a:lnTo>
                    <a:pt x="236347" y="2619375"/>
                  </a:lnTo>
                  <a:lnTo>
                    <a:pt x="189229" y="2614803"/>
                  </a:lnTo>
                  <a:lnTo>
                    <a:pt x="144906" y="2600833"/>
                  </a:lnTo>
                  <a:lnTo>
                    <a:pt x="104775" y="2578989"/>
                  </a:lnTo>
                  <a:lnTo>
                    <a:pt x="69723" y="2550287"/>
                  </a:lnTo>
                  <a:lnTo>
                    <a:pt x="40513" y="2515108"/>
                  </a:lnTo>
                  <a:lnTo>
                    <a:pt x="18542" y="2474595"/>
                  </a:lnTo>
                  <a:lnTo>
                    <a:pt x="4699" y="2430272"/>
                  </a:lnTo>
                  <a:lnTo>
                    <a:pt x="0" y="2383155"/>
                  </a:lnTo>
                  <a:lnTo>
                    <a:pt x="0" y="236347"/>
                  </a:lnTo>
                  <a:lnTo>
                    <a:pt x="4699" y="189229"/>
                  </a:lnTo>
                  <a:lnTo>
                    <a:pt x="18542" y="144906"/>
                  </a:lnTo>
                  <a:lnTo>
                    <a:pt x="40640" y="104648"/>
                  </a:lnTo>
                  <a:lnTo>
                    <a:pt x="69723" y="69723"/>
                  </a:lnTo>
                  <a:lnTo>
                    <a:pt x="104648" y="40639"/>
                  </a:lnTo>
                  <a:lnTo>
                    <a:pt x="144906" y="18541"/>
                  </a:lnTo>
                  <a:lnTo>
                    <a:pt x="189229" y="4699"/>
                  </a:lnTo>
                  <a:lnTo>
                    <a:pt x="236347" y="0"/>
                  </a:lnTo>
                  <a:close/>
                </a:path>
              </a:pathLst>
            </a:custGeom>
            <a:ln w="28575">
              <a:solidFill>
                <a:srgbClr val="006FAC"/>
              </a:solidFill>
            </a:ln>
          </p:spPr>
          <p:txBody>
            <a:bodyPr wrap="square" lIns="0" tIns="0" rIns="0" bIns="0" rtlCol="0"/>
            <a:lstStyle/>
            <a:p>
              <a:endParaRPr/>
            </a:p>
          </p:txBody>
        </p:sp>
        <p:pic>
          <p:nvPicPr>
            <p:cNvPr id="16" name="object 12"/>
            <p:cNvPicPr/>
            <p:nvPr/>
          </p:nvPicPr>
          <p:blipFill>
            <a:blip r:embed="rId6" cstate="print"/>
            <a:stretch>
              <a:fillRect/>
            </a:stretch>
          </p:blipFill>
          <p:spPr>
            <a:xfrm>
              <a:off x="7981188" y="4585716"/>
              <a:ext cx="3011423" cy="1973579"/>
            </a:xfrm>
            <a:prstGeom prst="rect">
              <a:avLst/>
            </a:prstGeom>
          </p:spPr>
        </p:pic>
        <p:sp>
          <p:nvSpPr>
            <p:cNvPr id="17" name="object 13"/>
            <p:cNvSpPr/>
            <p:nvPr/>
          </p:nvSpPr>
          <p:spPr>
            <a:xfrm>
              <a:off x="7966837" y="4571365"/>
              <a:ext cx="3040380" cy="2002789"/>
            </a:xfrm>
            <a:custGeom>
              <a:avLst/>
              <a:gdLst/>
              <a:ahLst/>
              <a:cxnLst/>
              <a:rect l="l" t="t" r="r" b="b"/>
              <a:pathLst>
                <a:path w="3040379" h="2002790">
                  <a:moveTo>
                    <a:pt x="183515" y="0"/>
                  </a:moveTo>
                  <a:lnTo>
                    <a:pt x="2857119" y="0"/>
                  </a:lnTo>
                  <a:lnTo>
                    <a:pt x="2893441" y="3810"/>
                  </a:lnTo>
                  <a:lnTo>
                    <a:pt x="2959227" y="31368"/>
                  </a:lnTo>
                  <a:lnTo>
                    <a:pt x="3008757" y="81407"/>
                  </a:lnTo>
                  <a:lnTo>
                    <a:pt x="3036316" y="147193"/>
                  </a:lnTo>
                  <a:lnTo>
                    <a:pt x="3040126" y="183515"/>
                  </a:lnTo>
                  <a:lnTo>
                    <a:pt x="3040126" y="1819287"/>
                  </a:lnTo>
                  <a:lnTo>
                    <a:pt x="3025521" y="1889975"/>
                  </a:lnTo>
                  <a:lnTo>
                    <a:pt x="2986405" y="1948548"/>
                  </a:lnTo>
                  <a:lnTo>
                    <a:pt x="2927858" y="1987753"/>
                  </a:lnTo>
                  <a:lnTo>
                    <a:pt x="2857119" y="2002294"/>
                  </a:lnTo>
                  <a:lnTo>
                    <a:pt x="183515" y="2002294"/>
                  </a:lnTo>
                  <a:lnTo>
                    <a:pt x="112776" y="1987753"/>
                  </a:lnTo>
                  <a:lnTo>
                    <a:pt x="54229" y="1948599"/>
                  </a:lnTo>
                  <a:lnTo>
                    <a:pt x="14605" y="1889975"/>
                  </a:lnTo>
                  <a:lnTo>
                    <a:pt x="0" y="1819287"/>
                  </a:lnTo>
                  <a:lnTo>
                    <a:pt x="0" y="183515"/>
                  </a:lnTo>
                  <a:lnTo>
                    <a:pt x="14605" y="112776"/>
                  </a:lnTo>
                  <a:lnTo>
                    <a:pt x="54229" y="54229"/>
                  </a:lnTo>
                  <a:lnTo>
                    <a:pt x="112776" y="14605"/>
                  </a:lnTo>
                  <a:lnTo>
                    <a:pt x="183515" y="0"/>
                  </a:lnTo>
                  <a:close/>
                </a:path>
              </a:pathLst>
            </a:custGeom>
            <a:ln w="28575">
              <a:solidFill>
                <a:srgbClr val="006FAC"/>
              </a:solidFill>
            </a:ln>
          </p:spPr>
          <p:txBody>
            <a:bodyPr wrap="square" lIns="0" tIns="0" rIns="0" bIns="0" rtlCol="0"/>
            <a:lstStyle/>
            <a:p>
              <a:endParaRPr/>
            </a:p>
          </p:txBody>
        </p:sp>
      </p:grpSp>
      <p:sp>
        <p:nvSpPr>
          <p:cNvPr id="18" name="object 14"/>
          <p:cNvSpPr txBox="1"/>
          <p:nvPr/>
        </p:nvSpPr>
        <p:spPr>
          <a:xfrm>
            <a:off x="7927593" y="243585"/>
            <a:ext cx="11176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Microsoft Sans Serif"/>
                <a:cs typeface="Microsoft Sans Serif"/>
              </a:rPr>
              <a:t>1</a:t>
            </a:r>
            <a:endParaRPr sz="1200">
              <a:latin typeface="Microsoft Sans Serif"/>
              <a:cs typeface="Microsoft Sans Serif"/>
            </a:endParaRPr>
          </a:p>
        </p:txBody>
      </p:sp>
      <p:sp>
        <p:nvSpPr>
          <p:cNvPr id="19" name="object 15"/>
          <p:cNvSpPr/>
          <p:nvPr/>
        </p:nvSpPr>
        <p:spPr>
          <a:xfrm>
            <a:off x="7918704" y="1621536"/>
            <a:ext cx="315595" cy="318770"/>
          </a:xfrm>
          <a:custGeom>
            <a:avLst/>
            <a:gdLst/>
            <a:ahLst/>
            <a:cxnLst/>
            <a:rect l="l" t="t" r="r" b="b"/>
            <a:pathLst>
              <a:path w="315595" h="318769">
                <a:moveTo>
                  <a:pt x="157734" y="0"/>
                </a:moveTo>
                <a:lnTo>
                  <a:pt x="107874" y="8113"/>
                </a:lnTo>
                <a:lnTo>
                  <a:pt x="64574" y="30711"/>
                </a:lnTo>
                <a:lnTo>
                  <a:pt x="30431" y="65178"/>
                </a:lnTo>
                <a:lnTo>
                  <a:pt x="8040" y="108898"/>
                </a:lnTo>
                <a:lnTo>
                  <a:pt x="0" y="159258"/>
                </a:lnTo>
                <a:lnTo>
                  <a:pt x="8040" y="209617"/>
                </a:lnTo>
                <a:lnTo>
                  <a:pt x="30431" y="253337"/>
                </a:lnTo>
                <a:lnTo>
                  <a:pt x="64574" y="287804"/>
                </a:lnTo>
                <a:lnTo>
                  <a:pt x="107874" y="310402"/>
                </a:lnTo>
                <a:lnTo>
                  <a:pt x="157734" y="318515"/>
                </a:lnTo>
                <a:lnTo>
                  <a:pt x="207593" y="310402"/>
                </a:lnTo>
                <a:lnTo>
                  <a:pt x="250893" y="287804"/>
                </a:lnTo>
                <a:lnTo>
                  <a:pt x="285036" y="253337"/>
                </a:lnTo>
                <a:lnTo>
                  <a:pt x="307427" y="209617"/>
                </a:lnTo>
                <a:lnTo>
                  <a:pt x="315468" y="159258"/>
                </a:lnTo>
                <a:lnTo>
                  <a:pt x="307427" y="108898"/>
                </a:lnTo>
                <a:lnTo>
                  <a:pt x="285036" y="65178"/>
                </a:lnTo>
                <a:lnTo>
                  <a:pt x="250893" y="30711"/>
                </a:lnTo>
                <a:lnTo>
                  <a:pt x="207593" y="8113"/>
                </a:lnTo>
                <a:lnTo>
                  <a:pt x="157734" y="0"/>
                </a:lnTo>
                <a:close/>
              </a:path>
            </a:pathLst>
          </a:custGeom>
          <a:solidFill>
            <a:schemeClr val="accent6">
              <a:lumMod val="75000"/>
            </a:schemeClr>
          </a:solidFill>
        </p:spPr>
        <p:txBody>
          <a:bodyPr wrap="square" lIns="0" tIns="0" rIns="0" bIns="0" rtlCol="0"/>
          <a:lstStyle/>
          <a:p>
            <a:endParaRPr/>
          </a:p>
        </p:txBody>
      </p:sp>
      <p:sp>
        <p:nvSpPr>
          <p:cNvPr id="20" name="object 16"/>
          <p:cNvSpPr txBox="1"/>
          <p:nvPr/>
        </p:nvSpPr>
        <p:spPr>
          <a:xfrm>
            <a:off x="8021828" y="1677415"/>
            <a:ext cx="11176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Microsoft Sans Serif"/>
                <a:cs typeface="Microsoft Sans Serif"/>
              </a:rPr>
              <a:t>2</a:t>
            </a:r>
            <a:endParaRPr sz="1200" dirty="0">
              <a:latin typeface="Microsoft Sans Serif"/>
              <a:cs typeface="Microsoft Sans Serif"/>
            </a:endParaRPr>
          </a:p>
        </p:txBody>
      </p:sp>
      <p:sp>
        <p:nvSpPr>
          <p:cNvPr id="21" name="object 17"/>
          <p:cNvSpPr/>
          <p:nvPr/>
        </p:nvSpPr>
        <p:spPr>
          <a:xfrm>
            <a:off x="7824216" y="4431791"/>
            <a:ext cx="315595" cy="318770"/>
          </a:xfrm>
          <a:custGeom>
            <a:avLst/>
            <a:gdLst/>
            <a:ahLst/>
            <a:cxnLst/>
            <a:rect l="l" t="t" r="r" b="b"/>
            <a:pathLst>
              <a:path w="315595" h="318770">
                <a:moveTo>
                  <a:pt x="157733" y="0"/>
                </a:moveTo>
                <a:lnTo>
                  <a:pt x="107874" y="8113"/>
                </a:lnTo>
                <a:lnTo>
                  <a:pt x="64574" y="30711"/>
                </a:lnTo>
                <a:lnTo>
                  <a:pt x="30431" y="65178"/>
                </a:lnTo>
                <a:lnTo>
                  <a:pt x="8040" y="108898"/>
                </a:lnTo>
                <a:lnTo>
                  <a:pt x="0" y="159257"/>
                </a:lnTo>
                <a:lnTo>
                  <a:pt x="8040" y="209617"/>
                </a:lnTo>
                <a:lnTo>
                  <a:pt x="30431" y="253337"/>
                </a:lnTo>
                <a:lnTo>
                  <a:pt x="64574" y="287804"/>
                </a:lnTo>
                <a:lnTo>
                  <a:pt x="107874" y="310402"/>
                </a:lnTo>
                <a:lnTo>
                  <a:pt x="157733" y="318515"/>
                </a:lnTo>
                <a:lnTo>
                  <a:pt x="207593" y="310402"/>
                </a:lnTo>
                <a:lnTo>
                  <a:pt x="250893" y="287804"/>
                </a:lnTo>
                <a:lnTo>
                  <a:pt x="285036" y="253337"/>
                </a:lnTo>
                <a:lnTo>
                  <a:pt x="307427" y="209617"/>
                </a:lnTo>
                <a:lnTo>
                  <a:pt x="315467" y="159257"/>
                </a:lnTo>
                <a:lnTo>
                  <a:pt x="307427" y="108898"/>
                </a:lnTo>
                <a:lnTo>
                  <a:pt x="285036" y="65178"/>
                </a:lnTo>
                <a:lnTo>
                  <a:pt x="250893" y="30711"/>
                </a:lnTo>
                <a:lnTo>
                  <a:pt x="207593" y="8113"/>
                </a:lnTo>
                <a:lnTo>
                  <a:pt x="157733" y="0"/>
                </a:lnTo>
                <a:close/>
              </a:path>
            </a:pathLst>
          </a:custGeom>
          <a:solidFill>
            <a:schemeClr val="accent6">
              <a:lumMod val="75000"/>
            </a:schemeClr>
          </a:solidFill>
        </p:spPr>
        <p:txBody>
          <a:bodyPr wrap="square" lIns="0" tIns="0" rIns="0" bIns="0" rtlCol="0"/>
          <a:lstStyle/>
          <a:p>
            <a:endParaRPr/>
          </a:p>
        </p:txBody>
      </p:sp>
      <p:sp>
        <p:nvSpPr>
          <p:cNvPr id="22" name="object 18"/>
          <p:cNvSpPr txBox="1"/>
          <p:nvPr/>
        </p:nvSpPr>
        <p:spPr>
          <a:xfrm>
            <a:off x="7927593" y="4488307"/>
            <a:ext cx="11176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Microsoft Sans Serif"/>
                <a:cs typeface="Microsoft Sans Serif"/>
              </a:rPr>
              <a:t>3</a:t>
            </a:r>
            <a:endParaRPr sz="1200">
              <a:latin typeface="Microsoft Sans Serif"/>
              <a:cs typeface="Microsoft Sans Serif"/>
            </a:endParaRPr>
          </a:p>
        </p:txBody>
      </p:sp>
      <p:sp>
        <p:nvSpPr>
          <p:cNvPr id="23" name="object 19"/>
          <p:cNvSpPr txBox="1"/>
          <p:nvPr/>
        </p:nvSpPr>
        <p:spPr>
          <a:xfrm>
            <a:off x="11144757" y="6530508"/>
            <a:ext cx="867410" cy="239809"/>
          </a:xfrm>
          <a:prstGeom prst="rect">
            <a:avLst/>
          </a:prstGeom>
        </p:spPr>
        <p:txBody>
          <a:bodyPr vert="horz" wrap="square" lIns="0" tIns="8890" rIns="0" bIns="0" rtlCol="0">
            <a:spAutoFit/>
          </a:bodyPr>
          <a:lstStyle/>
          <a:p>
            <a:pPr marL="12700">
              <a:lnSpc>
                <a:spcPct val="100000"/>
              </a:lnSpc>
              <a:spcBef>
                <a:spcPts val="70"/>
              </a:spcBef>
            </a:pPr>
            <a:r>
              <a:rPr sz="1500" u="sng" spc="-104" baseline="2777" dirty="0">
                <a:solidFill>
                  <a:srgbClr val="00929B"/>
                </a:solidFill>
                <a:uFill>
                  <a:solidFill>
                    <a:srgbClr val="00929B"/>
                  </a:solidFill>
                </a:uFill>
                <a:latin typeface="Microsoft Sans Serif"/>
                <a:cs typeface="Microsoft Sans Serif"/>
                <a:hlinkClick r:id="rId7"/>
              </a:rPr>
              <a:t>G</a:t>
            </a:r>
            <a:r>
              <a:rPr sz="1500" u="sng" spc="-15" baseline="2777" dirty="0">
                <a:solidFill>
                  <a:srgbClr val="00929B"/>
                </a:solidFill>
                <a:uFill>
                  <a:solidFill>
                    <a:srgbClr val="00929B"/>
                  </a:solidFill>
                </a:uFill>
                <a:latin typeface="Microsoft Sans Serif"/>
                <a:cs typeface="Microsoft Sans Serif"/>
                <a:hlinkClick r:id="rId7"/>
              </a:rPr>
              <a:t>i</a:t>
            </a:r>
            <a:r>
              <a:rPr sz="1500" u="sng" spc="172" baseline="2777" dirty="0">
                <a:solidFill>
                  <a:srgbClr val="00929B"/>
                </a:solidFill>
                <a:uFill>
                  <a:solidFill>
                    <a:srgbClr val="00929B"/>
                  </a:solidFill>
                </a:uFill>
                <a:latin typeface="Microsoft Sans Serif"/>
                <a:cs typeface="Microsoft Sans Serif"/>
                <a:hlinkClick r:id="rId7"/>
              </a:rPr>
              <a:t>t</a:t>
            </a:r>
            <a:r>
              <a:rPr sz="1500" u="sng" spc="-22" baseline="2777" dirty="0">
                <a:solidFill>
                  <a:srgbClr val="00929B"/>
                </a:solidFill>
                <a:uFill>
                  <a:solidFill>
                    <a:srgbClr val="00929B"/>
                  </a:solidFill>
                </a:uFill>
                <a:latin typeface="Microsoft Sans Serif"/>
                <a:cs typeface="Microsoft Sans Serif"/>
                <a:hlinkClick r:id="rId7"/>
              </a:rPr>
              <a:t>H</a:t>
            </a:r>
            <a:r>
              <a:rPr sz="1500" u="sng" spc="22" baseline="2777" dirty="0">
                <a:solidFill>
                  <a:srgbClr val="00929B"/>
                </a:solidFill>
                <a:uFill>
                  <a:solidFill>
                    <a:srgbClr val="00929B"/>
                  </a:solidFill>
                </a:uFill>
                <a:latin typeface="Microsoft Sans Serif"/>
                <a:cs typeface="Microsoft Sans Serif"/>
                <a:hlinkClick r:id="rId7"/>
              </a:rPr>
              <a:t>u</a:t>
            </a:r>
            <a:r>
              <a:rPr sz="1500" u="sng" spc="44" baseline="2777" dirty="0">
                <a:solidFill>
                  <a:srgbClr val="00929B"/>
                </a:solidFill>
                <a:uFill>
                  <a:solidFill>
                    <a:srgbClr val="00929B"/>
                  </a:solidFill>
                </a:uFill>
                <a:latin typeface="Microsoft Sans Serif"/>
                <a:cs typeface="Microsoft Sans Serif"/>
                <a:hlinkClick r:id="rId7"/>
              </a:rPr>
              <a:t>b</a:t>
            </a:r>
            <a:r>
              <a:rPr sz="1500" u="sng" spc="-97" baseline="2777" dirty="0">
                <a:solidFill>
                  <a:srgbClr val="00929B"/>
                </a:solidFill>
                <a:uFill>
                  <a:solidFill>
                    <a:srgbClr val="00929B"/>
                  </a:solidFill>
                </a:uFill>
                <a:latin typeface="Microsoft Sans Serif"/>
                <a:cs typeface="Microsoft Sans Serif"/>
                <a:hlinkClick r:id="rId7"/>
              </a:rPr>
              <a:t> </a:t>
            </a:r>
            <a:r>
              <a:rPr sz="1500" u="sng" spc="-22" baseline="2777" dirty="0">
                <a:solidFill>
                  <a:srgbClr val="00929B"/>
                </a:solidFill>
                <a:uFill>
                  <a:solidFill>
                    <a:srgbClr val="00929B"/>
                  </a:solidFill>
                </a:uFill>
                <a:latin typeface="Microsoft Sans Serif"/>
                <a:cs typeface="Microsoft Sans Serif"/>
                <a:hlinkClick r:id="rId7"/>
              </a:rPr>
              <a:t>L</a:t>
            </a:r>
            <a:r>
              <a:rPr sz="1500" u="sng" spc="7" baseline="2777" dirty="0">
                <a:solidFill>
                  <a:srgbClr val="00929B"/>
                </a:solidFill>
                <a:uFill>
                  <a:solidFill>
                    <a:srgbClr val="00929B"/>
                  </a:solidFill>
                </a:uFill>
                <a:latin typeface="Microsoft Sans Serif"/>
                <a:cs typeface="Microsoft Sans Serif"/>
                <a:hlinkClick r:id="rId7"/>
              </a:rPr>
              <a:t>i</a:t>
            </a:r>
            <a:r>
              <a:rPr sz="1500" u="sng" spc="22" baseline="2777" dirty="0">
                <a:solidFill>
                  <a:srgbClr val="00929B"/>
                </a:solidFill>
                <a:uFill>
                  <a:solidFill>
                    <a:srgbClr val="00929B"/>
                  </a:solidFill>
                </a:uFill>
                <a:latin typeface="Microsoft Sans Serif"/>
                <a:cs typeface="Microsoft Sans Serif"/>
                <a:hlinkClick r:id="rId7"/>
              </a:rPr>
              <a:t>nk</a:t>
            </a:r>
            <a:r>
              <a:rPr sz="1500" spc="-44" baseline="2777" dirty="0">
                <a:solidFill>
                  <a:srgbClr val="00929B"/>
                </a:solidFill>
                <a:latin typeface="Microsoft Sans Serif"/>
                <a:cs typeface="Microsoft Sans Serif"/>
                <a:hlinkClick r:id="rId7"/>
              </a:rPr>
              <a:t> </a:t>
            </a:r>
            <a:endParaRPr sz="800" dirty="0">
              <a:latin typeface="Microsoft Sans Serif"/>
              <a:cs typeface="Microsoft Sans Serif"/>
            </a:endParaRPr>
          </a:p>
        </p:txBody>
      </p:sp>
    </p:spTree>
    <p:extLst>
      <p:ext uri="{BB962C8B-B14F-4D97-AF65-F5344CB8AC3E}">
        <p14:creationId xmlns:p14="http://schemas.microsoft.com/office/powerpoint/2010/main" val="2330241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Google Shape;153;p41"/>
          <p:cNvSpPr txBox="1"/>
          <p:nvPr/>
        </p:nvSpPr>
        <p:spPr>
          <a:xfrm>
            <a:off x="690233" y="699133"/>
            <a:ext cx="8206800" cy="738623"/>
          </a:xfrm>
          <a:prstGeom prst="rect">
            <a:avLst/>
          </a:prstGeom>
          <a:noFill/>
          <a:ln>
            <a:noFill/>
          </a:ln>
        </p:spPr>
        <p:txBody>
          <a:bodyPr spcFirstLastPara="1" wrap="square" lIns="0" tIns="121900" rIns="121900" bIns="121900" anchor="t" anchorCtr="0">
            <a:spAutoFit/>
          </a:bodyPr>
          <a:lstStyle/>
          <a:p>
            <a:r>
              <a:rPr lang="en" sz="3200" dirty="0" smtClean="0">
                <a:solidFill>
                  <a:srgbClr val="5F6368"/>
                </a:solidFill>
                <a:latin typeface="Open Sans"/>
                <a:ea typeface="Open Sans"/>
                <a:cs typeface="Open Sans"/>
                <a:sym typeface="Open Sans"/>
              </a:rPr>
              <a:t>Exploratory Data Analysis</a:t>
            </a:r>
            <a:endParaRPr sz="3200" dirty="0">
              <a:solidFill>
                <a:srgbClr val="5F6368"/>
              </a:solidFill>
              <a:latin typeface="Open Sans"/>
              <a:ea typeface="Open Sans"/>
              <a:cs typeface="Open Sans"/>
              <a:sym typeface="Open Sans"/>
            </a:endParaRPr>
          </a:p>
        </p:txBody>
      </p:sp>
      <p:grpSp>
        <p:nvGrpSpPr>
          <p:cNvPr id="81" name="object 7"/>
          <p:cNvGrpSpPr/>
          <p:nvPr/>
        </p:nvGrpSpPr>
        <p:grpSpPr>
          <a:xfrm>
            <a:off x="7741919" y="1412747"/>
            <a:ext cx="4250690" cy="1005840"/>
            <a:chOff x="7741919" y="1412747"/>
            <a:chExt cx="4250690" cy="1005840"/>
          </a:xfrm>
        </p:grpSpPr>
        <p:pic>
          <p:nvPicPr>
            <p:cNvPr id="82" name="object 8"/>
            <p:cNvPicPr/>
            <p:nvPr/>
          </p:nvPicPr>
          <p:blipFill>
            <a:blip r:embed="rId3" cstate="print"/>
            <a:stretch>
              <a:fillRect/>
            </a:stretch>
          </p:blipFill>
          <p:spPr>
            <a:xfrm>
              <a:off x="7895843" y="1571243"/>
              <a:ext cx="4067555" cy="818388"/>
            </a:xfrm>
            <a:prstGeom prst="rect">
              <a:avLst/>
            </a:prstGeom>
          </p:spPr>
        </p:pic>
        <p:sp>
          <p:nvSpPr>
            <p:cNvPr id="83" name="object 9"/>
            <p:cNvSpPr/>
            <p:nvPr/>
          </p:nvSpPr>
          <p:spPr>
            <a:xfrm>
              <a:off x="7881492" y="1556892"/>
              <a:ext cx="4096385" cy="847725"/>
            </a:xfrm>
            <a:custGeom>
              <a:avLst/>
              <a:gdLst/>
              <a:ahLst/>
              <a:cxnLst/>
              <a:rect l="l" t="t" r="r" b="b"/>
              <a:pathLst>
                <a:path w="4096384" h="847725">
                  <a:moveTo>
                    <a:pt x="84200" y="0"/>
                  </a:moveTo>
                  <a:lnTo>
                    <a:pt x="4012437" y="0"/>
                  </a:lnTo>
                  <a:lnTo>
                    <a:pt x="4028821" y="1905"/>
                  </a:lnTo>
                  <a:lnTo>
                    <a:pt x="4072001" y="25400"/>
                  </a:lnTo>
                  <a:lnTo>
                    <a:pt x="4094353" y="67818"/>
                  </a:lnTo>
                  <a:lnTo>
                    <a:pt x="4096257" y="84201"/>
                  </a:lnTo>
                  <a:lnTo>
                    <a:pt x="4096257" y="763270"/>
                  </a:lnTo>
                  <a:lnTo>
                    <a:pt x="4072001" y="822071"/>
                  </a:lnTo>
                  <a:lnTo>
                    <a:pt x="4028821" y="845566"/>
                  </a:lnTo>
                  <a:lnTo>
                    <a:pt x="4012437" y="847344"/>
                  </a:lnTo>
                  <a:lnTo>
                    <a:pt x="84200" y="847344"/>
                  </a:lnTo>
                  <a:lnTo>
                    <a:pt x="37718" y="833120"/>
                  </a:lnTo>
                  <a:lnTo>
                    <a:pt x="6603" y="795274"/>
                  </a:lnTo>
                  <a:lnTo>
                    <a:pt x="0" y="763270"/>
                  </a:lnTo>
                  <a:lnTo>
                    <a:pt x="0" y="84201"/>
                  </a:lnTo>
                  <a:lnTo>
                    <a:pt x="14350" y="37719"/>
                  </a:lnTo>
                  <a:lnTo>
                    <a:pt x="52070" y="6604"/>
                  </a:lnTo>
                  <a:lnTo>
                    <a:pt x="84200" y="0"/>
                  </a:lnTo>
                  <a:close/>
                </a:path>
              </a:pathLst>
            </a:custGeom>
            <a:ln w="28575">
              <a:solidFill>
                <a:srgbClr val="006FAC"/>
              </a:solidFill>
            </a:ln>
          </p:spPr>
          <p:txBody>
            <a:bodyPr wrap="square" lIns="0" tIns="0" rIns="0" bIns="0" rtlCol="0"/>
            <a:lstStyle/>
            <a:p>
              <a:endParaRPr/>
            </a:p>
          </p:txBody>
        </p:sp>
        <p:sp>
          <p:nvSpPr>
            <p:cNvPr id="84" name="object 10"/>
            <p:cNvSpPr/>
            <p:nvPr/>
          </p:nvSpPr>
          <p:spPr>
            <a:xfrm>
              <a:off x="7741919" y="1412747"/>
              <a:ext cx="303530" cy="318770"/>
            </a:xfrm>
            <a:custGeom>
              <a:avLst/>
              <a:gdLst/>
              <a:ahLst/>
              <a:cxnLst/>
              <a:rect l="l" t="t" r="r" b="b"/>
              <a:pathLst>
                <a:path w="303529" h="318769">
                  <a:moveTo>
                    <a:pt x="151637" y="0"/>
                  </a:moveTo>
                  <a:lnTo>
                    <a:pt x="103729" y="8113"/>
                  </a:lnTo>
                  <a:lnTo>
                    <a:pt x="62106" y="30711"/>
                  </a:lnTo>
                  <a:lnTo>
                    <a:pt x="29272" y="65178"/>
                  </a:lnTo>
                  <a:lnTo>
                    <a:pt x="7735" y="108898"/>
                  </a:lnTo>
                  <a:lnTo>
                    <a:pt x="0" y="159257"/>
                  </a:lnTo>
                  <a:lnTo>
                    <a:pt x="7735" y="209617"/>
                  </a:lnTo>
                  <a:lnTo>
                    <a:pt x="29272" y="253337"/>
                  </a:lnTo>
                  <a:lnTo>
                    <a:pt x="62106" y="287804"/>
                  </a:lnTo>
                  <a:lnTo>
                    <a:pt x="103729" y="310402"/>
                  </a:lnTo>
                  <a:lnTo>
                    <a:pt x="151637" y="318515"/>
                  </a:lnTo>
                  <a:lnTo>
                    <a:pt x="199546" y="310402"/>
                  </a:lnTo>
                  <a:lnTo>
                    <a:pt x="241169" y="287804"/>
                  </a:lnTo>
                  <a:lnTo>
                    <a:pt x="274003" y="253337"/>
                  </a:lnTo>
                  <a:lnTo>
                    <a:pt x="295540" y="209617"/>
                  </a:lnTo>
                  <a:lnTo>
                    <a:pt x="303275" y="159257"/>
                  </a:lnTo>
                  <a:lnTo>
                    <a:pt x="295540" y="108898"/>
                  </a:lnTo>
                  <a:lnTo>
                    <a:pt x="274003" y="65178"/>
                  </a:lnTo>
                  <a:lnTo>
                    <a:pt x="241169" y="30711"/>
                  </a:lnTo>
                  <a:lnTo>
                    <a:pt x="199546" y="8113"/>
                  </a:lnTo>
                  <a:lnTo>
                    <a:pt x="151637" y="0"/>
                  </a:lnTo>
                  <a:close/>
                </a:path>
              </a:pathLst>
            </a:custGeom>
            <a:solidFill>
              <a:schemeClr val="accent6">
                <a:lumMod val="75000"/>
              </a:schemeClr>
            </a:solidFill>
          </p:spPr>
          <p:txBody>
            <a:bodyPr wrap="square" lIns="0" tIns="0" rIns="0" bIns="0" rtlCol="0"/>
            <a:lstStyle/>
            <a:p>
              <a:endParaRPr/>
            </a:p>
          </p:txBody>
        </p:sp>
      </p:grpSp>
      <p:grpSp>
        <p:nvGrpSpPr>
          <p:cNvPr id="85" name="object 11"/>
          <p:cNvGrpSpPr/>
          <p:nvPr/>
        </p:nvGrpSpPr>
        <p:grpSpPr>
          <a:xfrm>
            <a:off x="8452104" y="2633472"/>
            <a:ext cx="2833370" cy="2138680"/>
            <a:chOff x="8452104" y="2633472"/>
            <a:chExt cx="2833370" cy="2138680"/>
          </a:xfrm>
        </p:grpSpPr>
        <p:pic>
          <p:nvPicPr>
            <p:cNvPr id="86" name="object 12"/>
            <p:cNvPicPr/>
            <p:nvPr/>
          </p:nvPicPr>
          <p:blipFill>
            <a:blip r:embed="rId4" cstate="print"/>
            <a:stretch>
              <a:fillRect/>
            </a:stretch>
          </p:blipFill>
          <p:spPr>
            <a:xfrm>
              <a:off x="8602980" y="2791968"/>
              <a:ext cx="2653284" cy="1950720"/>
            </a:xfrm>
            <a:prstGeom prst="rect">
              <a:avLst/>
            </a:prstGeom>
          </p:spPr>
        </p:pic>
        <p:sp>
          <p:nvSpPr>
            <p:cNvPr id="87" name="object 13"/>
            <p:cNvSpPr/>
            <p:nvPr/>
          </p:nvSpPr>
          <p:spPr>
            <a:xfrm>
              <a:off x="8588629" y="2777617"/>
              <a:ext cx="2682240" cy="1979930"/>
            </a:xfrm>
            <a:custGeom>
              <a:avLst/>
              <a:gdLst/>
              <a:ahLst/>
              <a:cxnLst/>
              <a:rect l="l" t="t" r="r" b="b"/>
              <a:pathLst>
                <a:path w="2682240" h="1979929">
                  <a:moveTo>
                    <a:pt x="181482" y="0"/>
                  </a:moveTo>
                  <a:lnTo>
                    <a:pt x="2500756" y="0"/>
                  </a:lnTo>
                  <a:lnTo>
                    <a:pt x="2536571" y="3810"/>
                  </a:lnTo>
                  <a:lnTo>
                    <a:pt x="2602103" y="30987"/>
                  </a:lnTo>
                  <a:lnTo>
                    <a:pt x="2651125" y="80518"/>
                  </a:lnTo>
                  <a:lnTo>
                    <a:pt x="2678303" y="145669"/>
                  </a:lnTo>
                  <a:lnTo>
                    <a:pt x="2682113" y="181483"/>
                  </a:lnTo>
                  <a:lnTo>
                    <a:pt x="2682113" y="1798320"/>
                  </a:lnTo>
                  <a:lnTo>
                    <a:pt x="2668016" y="1868551"/>
                  </a:lnTo>
                  <a:lnTo>
                    <a:pt x="2628773" y="1926336"/>
                  </a:lnTo>
                  <a:lnTo>
                    <a:pt x="2570988" y="1965579"/>
                  </a:lnTo>
                  <a:lnTo>
                    <a:pt x="2500756" y="1979676"/>
                  </a:lnTo>
                  <a:lnTo>
                    <a:pt x="181482" y="1979676"/>
                  </a:lnTo>
                  <a:lnTo>
                    <a:pt x="111632" y="1965579"/>
                  </a:lnTo>
                  <a:lnTo>
                    <a:pt x="53467" y="1926336"/>
                  </a:lnTo>
                  <a:lnTo>
                    <a:pt x="14224" y="1868551"/>
                  </a:lnTo>
                  <a:lnTo>
                    <a:pt x="0" y="1798320"/>
                  </a:lnTo>
                  <a:lnTo>
                    <a:pt x="0" y="181483"/>
                  </a:lnTo>
                  <a:lnTo>
                    <a:pt x="14224" y="111633"/>
                  </a:lnTo>
                  <a:lnTo>
                    <a:pt x="53467" y="53467"/>
                  </a:lnTo>
                  <a:lnTo>
                    <a:pt x="111632" y="14224"/>
                  </a:lnTo>
                  <a:lnTo>
                    <a:pt x="181482" y="0"/>
                  </a:lnTo>
                  <a:close/>
                </a:path>
              </a:pathLst>
            </a:custGeom>
            <a:ln w="28575">
              <a:solidFill>
                <a:srgbClr val="006FAC"/>
              </a:solidFill>
            </a:ln>
          </p:spPr>
          <p:txBody>
            <a:bodyPr wrap="square" lIns="0" tIns="0" rIns="0" bIns="0" rtlCol="0"/>
            <a:lstStyle/>
            <a:p>
              <a:endParaRPr/>
            </a:p>
          </p:txBody>
        </p:sp>
        <p:sp>
          <p:nvSpPr>
            <p:cNvPr id="88" name="object 14"/>
            <p:cNvSpPr/>
            <p:nvPr/>
          </p:nvSpPr>
          <p:spPr>
            <a:xfrm>
              <a:off x="8452104" y="2633472"/>
              <a:ext cx="302260" cy="317500"/>
            </a:xfrm>
            <a:custGeom>
              <a:avLst/>
              <a:gdLst/>
              <a:ahLst/>
              <a:cxnLst/>
              <a:rect l="l" t="t" r="r" b="b"/>
              <a:pathLst>
                <a:path w="302259" h="317500">
                  <a:moveTo>
                    <a:pt x="150875" y="0"/>
                  </a:moveTo>
                  <a:lnTo>
                    <a:pt x="103193" y="8083"/>
                  </a:lnTo>
                  <a:lnTo>
                    <a:pt x="61776" y="30589"/>
                  </a:lnTo>
                  <a:lnTo>
                    <a:pt x="29114" y="64904"/>
                  </a:lnTo>
                  <a:lnTo>
                    <a:pt x="7693" y="108411"/>
                  </a:lnTo>
                  <a:lnTo>
                    <a:pt x="0" y="158495"/>
                  </a:lnTo>
                  <a:lnTo>
                    <a:pt x="7693" y="208580"/>
                  </a:lnTo>
                  <a:lnTo>
                    <a:pt x="29114" y="252087"/>
                  </a:lnTo>
                  <a:lnTo>
                    <a:pt x="61776" y="286402"/>
                  </a:lnTo>
                  <a:lnTo>
                    <a:pt x="103193" y="308908"/>
                  </a:lnTo>
                  <a:lnTo>
                    <a:pt x="150875" y="316991"/>
                  </a:lnTo>
                  <a:lnTo>
                    <a:pt x="198558" y="308908"/>
                  </a:lnTo>
                  <a:lnTo>
                    <a:pt x="239975" y="286402"/>
                  </a:lnTo>
                  <a:lnTo>
                    <a:pt x="272637" y="252087"/>
                  </a:lnTo>
                  <a:lnTo>
                    <a:pt x="294058" y="208580"/>
                  </a:lnTo>
                  <a:lnTo>
                    <a:pt x="301751" y="158495"/>
                  </a:lnTo>
                  <a:lnTo>
                    <a:pt x="294058" y="108411"/>
                  </a:lnTo>
                  <a:lnTo>
                    <a:pt x="272637" y="64904"/>
                  </a:lnTo>
                  <a:lnTo>
                    <a:pt x="239975" y="30589"/>
                  </a:lnTo>
                  <a:lnTo>
                    <a:pt x="198558" y="8083"/>
                  </a:lnTo>
                  <a:lnTo>
                    <a:pt x="150875" y="0"/>
                  </a:lnTo>
                  <a:close/>
                </a:path>
              </a:pathLst>
            </a:custGeom>
            <a:solidFill>
              <a:schemeClr val="accent6">
                <a:lumMod val="75000"/>
              </a:schemeClr>
            </a:solidFill>
          </p:spPr>
          <p:txBody>
            <a:bodyPr wrap="square" lIns="0" tIns="0" rIns="0" bIns="0" rtlCol="0"/>
            <a:lstStyle/>
            <a:p>
              <a:endParaRPr/>
            </a:p>
          </p:txBody>
        </p:sp>
      </p:grpSp>
      <p:grpSp>
        <p:nvGrpSpPr>
          <p:cNvPr id="89" name="object 15"/>
          <p:cNvGrpSpPr/>
          <p:nvPr/>
        </p:nvGrpSpPr>
        <p:grpSpPr>
          <a:xfrm>
            <a:off x="8855964" y="4919471"/>
            <a:ext cx="2002789" cy="440690"/>
            <a:chOff x="8855964" y="4919471"/>
            <a:chExt cx="2002789" cy="440690"/>
          </a:xfrm>
        </p:grpSpPr>
        <p:pic>
          <p:nvPicPr>
            <p:cNvPr id="90" name="object 16"/>
            <p:cNvPicPr/>
            <p:nvPr/>
          </p:nvPicPr>
          <p:blipFill>
            <a:blip r:embed="rId5" cstate="print"/>
            <a:stretch>
              <a:fillRect/>
            </a:stretch>
          </p:blipFill>
          <p:spPr>
            <a:xfrm>
              <a:off x="9029700" y="5143499"/>
              <a:ext cx="1799844" cy="187452"/>
            </a:xfrm>
            <a:prstGeom prst="rect">
              <a:avLst/>
            </a:prstGeom>
          </p:spPr>
        </p:pic>
        <p:sp>
          <p:nvSpPr>
            <p:cNvPr id="91" name="object 17"/>
            <p:cNvSpPr/>
            <p:nvPr/>
          </p:nvSpPr>
          <p:spPr>
            <a:xfrm>
              <a:off x="9015349" y="5129148"/>
              <a:ext cx="1828800" cy="216535"/>
            </a:xfrm>
            <a:custGeom>
              <a:avLst/>
              <a:gdLst/>
              <a:ahLst/>
              <a:cxnLst/>
              <a:rect l="l" t="t" r="r" b="b"/>
              <a:pathLst>
                <a:path w="1828800" h="216535">
                  <a:moveTo>
                    <a:pt x="29336" y="0"/>
                  </a:moveTo>
                  <a:lnTo>
                    <a:pt x="1799590" y="0"/>
                  </a:lnTo>
                  <a:lnTo>
                    <a:pt x="1810257" y="2031"/>
                  </a:lnTo>
                  <a:lnTo>
                    <a:pt x="1820036" y="8889"/>
                  </a:lnTo>
                  <a:lnTo>
                    <a:pt x="1826895" y="18668"/>
                  </a:lnTo>
                  <a:lnTo>
                    <a:pt x="1828800" y="29337"/>
                  </a:lnTo>
                  <a:lnTo>
                    <a:pt x="1828800" y="187070"/>
                  </a:lnTo>
                  <a:lnTo>
                    <a:pt x="1826895" y="197738"/>
                  </a:lnTo>
                  <a:lnTo>
                    <a:pt x="1820036" y="207517"/>
                  </a:lnTo>
                  <a:lnTo>
                    <a:pt x="1810257" y="214375"/>
                  </a:lnTo>
                  <a:lnTo>
                    <a:pt x="1799590" y="216407"/>
                  </a:lnTo>
                  <a:lnTo>
                    <a:pt x="29336" y="216407"/>
                  </a:lnTo>
                  <a:lnTo>
                    <a:pt x="18669" y="214375"/>
                  </a:lnTo>
                  <a:lnTo>
                    <a:pt x="8890" y="207517"/>
                  </a:lnTo>
                  <a:lnTo>
                    <a:pt x="2031" y="197738"/>
                  </a:lnTo>
                  <a:lnTo>
                    <a:pt x="0" y="187070"/>
                  </a:lnTo>
                  <a:lnTo>
                    <a:pt x="0" y="29337"/>
                  </a:lnTo>
                  <a:lnTo>
                    <a:pt x="2031" y="18668"/>
                  </a:lnTo>
                  <a:lnTo>
                    <a:pt x="8890" y="8889"/>
                  </a:lnTo>
                  <a:lnTo>
                    <a:pt x="18669" y="2031"/>
                  </a:lnTo>
                  <a:lnTo>
                    <a:pt x="29336" y="0"/>
                  </a:lnTo>
                  <a:close/>
                </a:path>
              </a:pathLst>
            </a:custGeom>
            <a:ln w="28575">
              <a:solidFill>
                <a:srgbClr val="006FAC"/>
              </a:solidFill>
            </a:ln>
          </p:spPr>
          <p:txBody>
            <a:bodyPr wrap="square" lIns="0" tIns="0" rIns="0" bIns="0" rtlCol="0"/>
            <a:lstStyle/>
            <a:p>
              <a:endParaRPr/>
            </a:p>
          </p:txBody>
        </p:sp>
        <p:sp>
          <p:nvSpPr>
            <p:cNvPr id="92" name="object 18"/>
            <p:cNvSpPr/>
            <p:nvPr/>
          </p:nvSpPr>
          <p:spPr>
            <a:xfrm>
              <a:off x="8855964" y="4919471"/>
              <a:ext cx="302260" cy="318770"/>
            </a:xfrm>
            <a:custGeom>
              <a:avLst/>
              <a:gdLst/>
              <a:ahLst/>
              <a:cxnLst/>
              <a:rect l="l" t="t" r="r" b="b"/>
              <a:pathLst>
                <a:path w="302259" h="318770">
                  <a:moveTo>
                    <a:pt x="150875" y="0"/>
                  </a:moveTo>
                  <a:lnTo>
                    <a:pt x="103193" y="8113"/>
                  </a:lnTo>
                  <a:lnTo>
                    <a:pt x="61776" y="30711"/>
                  </a:lnTo>
                  <a:lnTo>
                    <a:pt x="29114" y="65178"/>
                  </a:lnTo>
                  <a:lnTo>
                    <a:pt x="7693" y="108898"/>
                  </a:lnTo>
                  <a:lnTo>
                    <a:pt x="0" y="159257"/>
                  </a:lnTo>
                  <a:lnTo>
                    <a:pt x="7693" y="209617"/>
                  </a:lnTo>
                  <a:lnTo>
                    <a:pt x="29114" y="253337"/>
                  </a:lnTo>
                  <a:lnTo>
                    <a:pt x="61776" y="287804"/>
                  </a:lnTo>
                  <a:lnTo>
                    <a:pt x="103193" y="310402"/>
                  </a:lnTo>
                  <a:lnTo>
                    <a:pt x="150875" y="318515"/>
                  </a:lnTo>
                  <a:lnTo>
                    <a:pt x="198558" y="310402"/>
                  </a:lnTo>
                  <a:lnTo>
                    <a:pt x="239975" y="287804"/>
                  </a:lnTo>
                  <a:lnTo>
                    <a:pt x="272637" y="253337"/>
                  </a:lnTo>
                  <a:lnTo>
                    <a:pt x="294058" y="209617"/>
                  </a:lnTo>
                  <a:lnTo>
                    <a:pt x="301751" y="159257"/>
                  </a:lnTo>
                  <a:lnTo>
                    <a:pt x="294058" y="108898"/>
                  </a:lnTo>
                  <a:lnTo>
                    <a:pt x="272637" y="65178"/>
                  </a:lnTo>
                  <a:lnTo>
                    <a:pt x="239975" y="30711"/>
                  </a:lnTo>
                  <a:lnTo>
                    <a:pt x="198558" y="8113"/>
                  </a:lnTo>
                  <a:lnTo>
                    <a:pt x="150875" y="0"/>
                  </a:lnTo>
                  <a:close/>
                </a:path>
              </a:pathLst>
            </a:custGeom>
            <a:solidFill>
              <a:schemeClr val="accent6">
                <a:lumMod val="75000"/>
              </a:schemeClr>
            </a:solidFill>
          </p:spPr>
          <p:txBody>
            <a:bodyPr wrap="square" lIns="0" tIns="0" rIns="0" bIns="0" rtlCol="0"/>
            <a:lstStyle/>
            <a:p>
              <a:endParaRPr/>
            </a:p>
          </p:txBody>
        </p:sp>
      </p:grpSp>
      <p:sp>
        <p:nvSpPr>
          <p:cNvPr id="97" name="object 23"/>
          <p:cNvSpPr txBox="1"/>
          <p:nvPr/>
        </p:nvSpPr>
        <p:spPr>
          <a:xfrm>
            <a:off x="7839202" y="1467992"/>
            <a:ext cx="11176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Microsoft Sans Serif"/>
                <a:cs typeface="Microsoft Sans Serif"/>
              </a:rPr>
              <a:t>1</a:t>
            </a:r>
            <a:endParaRPr sz="1200" dirty="0">
              <a:latin typeface="Microsoft Sans Serif"/>
              <a:cs typeface="Microsoft Sans Serif"/>
            </a:endParaRPr>
          </a:p>
        </p:txBody>
      </p:sp>
      <p:sp>
        <p:nvSpPr>
          <p:cNvPr id="98" name="object 27"/>
          <p:cNvSpPr txBox="1"/>
          <p:nvPr/>
        </p:nvSpPr>
        <p:spPr>
          <a:xfrm>
            <a:off x="11144757" y="6530508"/>
            <a:ext cx="867410" cy="239809"/>
          </a:xfrm>
          <a:prstGeom prst="rect">
            <a:avLst/>
          </a:prstGeom>
        </p:spPr>
        <p:txBody>
          <a:bodyPr vert="horz" wrap="square" lIns="0" tIns="8890" rIns="0" bIns="0" rtlCol="0">
            <a:spAutoFit/>
          </a:bodyPr>
          <a:lstStyle/>
          <a:p>
            <a:pPr marL="12700">
              <a:lnSpc>
                <a:spcPct val="100000"/>
              </a:lnSpc>
              <a:spcBef>
                <a:spcPts val="70"/>
              </a:spcBef>
            </a:pPr>
            <a:r>
              <a:rPr sz="1500" u="sng" spc="-104" baseline="2777" dirty="0">
                <a:solidFill>
                  <a:srgbClr val="00929B"/>
                </a:solidFill>
                <a:uFill>
                  <a:solidFill>
                    <a:srgbClr val="00929B"/>
                  </a:solidFill>
                </a:uFill>
                <a:latin typeface="Microsoft Sans Serif"/>
                <a:cs typeface="Microsoft Sans Serif"/>
                <a:hlinkClick r:id="rId6"/>
              </a:rPr>
              <a:t>G</a:t>
            </a:r>
            <a:r>
              <a:rPr sz="1500" u="sng" spc="-15" baseline="2777" dirty="0">
                <a:solidFill>
                  <a:srgbClr val="00929B"/>
                </a:solidFill>
                <a:uFill>
                  <a:solidFill>
                    <a:srgbClr val="00929B"/>
                  </a:solidFill>
                </a:uFill>
                <a:latin typeface="Microsoft Sans Serif"/>
                <a:cs typeface="Microsoft Sans Serif"/>
                <a:hlinkClick r:id="rId6"/>
              </a:rPr>
              <a:t>i</a:t>
            </a:r>
            <a:r>
              <a:rPr sz="1500" u="sng" spc="172" baseline="2777" dirty="0">
                <a:solidFill>
                  <a:srgbClr val="00929B"/>
                </a:solidFill>
                <a:uFill>
                  <a:solidFill>
                    <a:srgbClr val="00929B"/>
                  </a:solidFill>
                </a:uFill>
                <a:latin typeface="Microsoft Sans Serif"/>
                <a:cs typeface="Microsoft Sans Serif"/>
                <a:hlinkClick r:id="rId6"/>
              </a:rPr>
              <a:t>t</a:t>
            </a:r>
            <a:r>
              <a:rPr sz="1500" u="sng" spc="-22" baseline="2777" dirty="0">
                <a:solidFill>
                  <a:srgbClr val="00929B"/>
                </a:solidFill>
                <a:uFill>
                  <a:solidFill>
                    <a:srgbClr val="00929B"/>
                  </a:solidFill>
                </a:uFill>
                <a:latin typeface="Microsoft Sans Serif"/>
                <a:cs typeface="Microsoft Sans Serif"/>
                <a:hlinkClick r:id="rId6"/>
              </a:rPr>
              <a:t>H</a:t>
            </a:r>
            <a:r>
              <a:rPr sz="1500" u="sng" spc="22" baseline="2777" dirty="0">
                <a:solidFill>
                  <a:srgbClr val="00929B"/>
                </a:solidFill>
                <a:uFill>
                  <a:solidFill>
                    <a:srgbClr val="00929B"/>
                  </a:solidFill>
                </a:uFill>
                <a:latin typeface="Microsoft Sans Serif"/>
                <a:cs typeface="Microsoft Sans Serif"/>
                <a:hlinkClick r:id="rId6"/>
              </a:rPr>
              <a:t>u</a:t>
            </a:r>
            <a:r>
              <a:rPr sz="1500" u="sng" spc="44" baseline="2777" dirty="0">
                <a:solidFill>
                  <a:srgbClr val="00929B"/>
                </a:solidFill>
                <a:uFill>
                  <a:solidFill>
                    <a:srgbClr val="00929B"/>
                  </a:solidFill>
                </a:uFill>
                <a:latin typeface="Microsoft Sans Serif"/>
                <a:cs typeface="Microsoft Sans Serif"/>
                <a:hlinkClick r:id="rId6"/>
              </a:rPr>
              <a:t>b</a:t>
            </a:r>
            <a:r>
              <a:rPr sz="1500" u="sng" spc="-97" baseline="2777" dirty="0">
                <a:solidFill>
                  <a:srgbClr val="00929B"/>
                </a:solidFill>
                <a:uFill>
                  <a:solidFill>
                    <a:srgbClr val="00929B"/>
                  </a:solidFill>
                </a:uFill>
                <a:latin typeface="Microsoft Sans Serif"/>
                <a:cs typeface="Microsoft Sans Serif"/>
                <a:hlinkClick r:id="rId6"/>
              </a:rPr>
              <a:t> </a:t>
            </a:r>
            <a:r>
              <a:rPr sz="1500" u="sng" spc="-22" baseline="2777" dirty="0">
                <a:solidFill>
                  <a:srgbClr val="00929B"/>
                </a:solidFill>
                <a:uFill>
                  <a:solidFill>
                    <a:srgbClr val="00929B"/>
                  </a:solidFill>
                </a:uFill>
                <a:latin typeface="Microsoft Sans Serif"/>
                <a:cs typeface="Microsoft Sans Serif"/>
                <a:hlinkClick r:id="rId6"/>
              </a:rPr>
              <a:t>L</a:t>
            </a:r>
            <a:r>
              <a:rPr sz="1500" u="sng" spc="7" baseline="2777" dirty="0">
                <a:solidFill>
                  <a:srgbClr val="00929B"/>
                </a:solidFill>
                <a:uFill>
                  <a:solidFill>
                    <a:srgbClr val="00929B"/>
                  </a:solidFill>
                </a:uFill>
                <a:latin typeface="Microsoft Sans Serif"/>
                <a:cs typeface="Microsoft Sans Serif"/>
                <a:hlinkClick r:id="rId6"/>
              </a:rPr>
              <a:t>i</a:t>
            </a:r>
            <a:r>
              <a:rPr sz="1500" u="sng" spc="22" baseline="2777" dirty="0">
                <a:solidFill>
                  <a:srgbClr val="00929B"/>
                </a:solidFill>
                <a:uFill>
                  <a:solidFill>
                    <a:srgbClr val="00929B"/>
                  </a:solidFill>
                </a:uFill>
                <a:latin typeface="Microsoft Sans Serif"/>
                <a:cs typeface="Microsoft Sans Serif"/>
                <a:hlinkClick r:id="rId6"/>
              </a:rPr>
              <a:t>nk</a:t>
            </a:r>
            <a:r>
              <a:rPr sz="1500" spc="-44" baseline="2777" dirty="0">
                <a:solidFill>
                  <a:srgbClr val="00929B"/>
                </a:solidFill>
                <a:latin typeface="Microsoft Sans Serif"/>
                <a:cs typeface="Microsoft Sans Serif"/>
                <a:hlinkClick r:id="rId6"/>
              </a:rPr>
              <a:t> </a:t>
            </a:r>
            <a:endParaRPr sz="800" dirty="0">
              <a:latin typeface="Microsoft Sans Serif"/>
              <a:cs typeface="Microsoft Sans Serif"/>
            </a:endParaRPr>
          </a:p>
        </p:txBody>
      </p:sp>
      <p:sp>
        <p:nvSpPr>
          <p:cNvPr id="99" name="object 24"/>
          <p:cNvSpPr txBox="1"/>
          <p:nvPr/>
        </p:nvSpPr>
        <p:spPr>
          <a:xfrm>
            <a:off x="8549131" y="2688463"/>
            <a:ext cx="111760" cy="197490"/>
          </a:xfrm>
          <a:prstGeom prst="rect">
            <a:avLst/>
          </a:prstGeom>
        </p:spPr>
        <p:txBody>
          <a:bodyPr vert="horz" wrap="square" lIns="0" tIns="12700" rIns="0" bIns="0" rtlCol="0">
            <a:spAutoFit/>
          </a:bodyPr>
          <a:lstStyle/>
          <a:p>
            <a:pPr marL="12700">
              <a:lnSpc>
                <a:spcPct val="100000"/>
              </a:lnSpc>
              <a:spcBef>
                <a:spcPts val="100"/>
              </a:spcBef>
            </a:pPr>
            <a:r>
              <a:rPr lang="en-GB" sz="1200" spc="5" dirty="0" smtClean="0">
                <a:solidFill>
                  <a:srgbClr val="FFFFFF"/>
                </a:solidFill>
                <a:latin typeface="Microsoft Sans Serif"/>
                <a:cs typeface="Microsoft Sans Serif"/>
              </a:rPr>
              <a:t>2</a:t>
            </a:r>
            <a:endParaRPr sz="1200" dirty="0">
              <a:latin typeface="Microsoft Sans Serif"/>
              <a:cs typeface="Microsoft Sans Serif"/>
            </a:endParaRPr>
          </a:p>
        </p:txBody>
      </p:sp>
      <p:sp>
        <p:nvSpPr>
          <p:cNvPr id="100" name="object 25"/>
          <p:cNvSpPr txBox="1"/>
          <p:nvPr/>
        </p:nvSpPr>
        <p:spPr>
          <a:xfrm>
            <a:off x="8952738" y="4975352"/>
            <a:ext cx="11176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Microsoft Sans Serif"/>
                <a:cs typeface="Microsoft Sans Serif"/>
              </a:rPr>
              <a:t>3</a:t>
            </a:r>
            <a:endParaRPr sz="1200">
              <a:latin typeface="Microsoft Sans Serif"/>
              <a:cs typeface="Microsoft Sans Serif"/>
            </a:endParaRPr>
          </a:p>
        </p:txBody>
      </p:sp>
      <p:sp>
        <p:nvSpPr>
          <p:cNvPr id="101" name="object 26"/>
          <p:cNvSpPr txBox="1"/>
          <p:nvPr/>
        </p:nvSpPr>
        <p:spPr>
          <a:xfrm>
            <a:off x="8126348" y="5630062"/>
            <a:ext cx="11176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Microsoft Sans Serif"/>
                <a:cs typeface="Microsoft Sans Serif"/>
              </a:rPr>
              <a:t>4</a:t>
            </a:r>
            <a:endParaRPr sz="1200">
              <a:latin typeface="Microsoft Sans Serif"/>
              <a:cs typeface="Microsoft Sans Serif"/>
            </a:endParaRPr>
          </a:p>
        </p:txBody>
      </p:sp>
      <p:sp>
        <p:nvSpPr>
          <p:cNvPr id="102" name="object 3"/>
          <p:cNvSpPr txBox="1"/>
          <p:nvPr/>
        </p:nvSpPr>
        <p:spPr>
          <a:xfrm>
            <a:off x="392074" y="1488951"/>
            <a:ext cx="6360160" cy="3453510"/>
          </a:xfrm>
          <a:prstGeom prst="rect">
            <a:avLst/>
          </a:prstGeom>
        </p:spPr>
        <p:txBody>
          <a:bodyPr vert="horz" wrap="square" lIns="0" tIns="97790" rIns="0" bIns="0" rtlCol="0">
            <a:spAutoFit/>
          </a:bodyPr>
          <a:lstStyle/>
          <a:p>
            <a:pPr marL="190500">
              <a:lnSpc>
                <a:spcPct val="100000"/>
              </a:lnSpc>
              <a:spcBef>
                <a:spcPts val="770"/>
              </a:spcBef>
            </a:pPr>
            <a:r>
              <a:rPr lang="en-US" sz="1600" spc="10"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Labeling the Outcome</a:t>
            </a:r>
            <a:r>
              <a:rPr lang="en-GB" sz="1600" spc="25" dirty="0" smtClean="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a:t>
            </a:r>
            <a:endParaRPr sz="16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marL="299085" marR="5080" indent="-287020">
              <a:lnSpc>
                <a:spcPct val="100000"/>
              </a:lnSpc>
              <a:spcBef>
                <a:spcPts val="595"/>
              </a:spcBef>
              <a:buFont typeface="Arial MT"/>
              <a:buChar char="•"/>
              <a:tabLst>
                <a:tab pos="299085" algn="l"/>
                <a:tab pos="299720" algn="l"/>
              </a:tabLst>
            </a:pPr>
            <a:r>
              <a:rPr lang="en-GB" sz="1400" spc="-5" dirty="0">
                <a:latin typeface="Open Sans" panose="020B0606030504020204" pitchFamily="34" charset="0"/>
                <a:ea typeface="Open Sans" panose="020B0606030504020204" pitchFamily="34" charset="0"/>
                <a:cs typeface="Open Sans" panose="020B0606030504020204" pitchFamily="34" charset="0"/>
              </a:rPr>
              <a:t>To ascertain the likelihood of a successful booster landing, it is advisable to employ a binary column, denoted by values 1 or 0, to signify the outcome of the landing. This process involves: </a:t>
            </a:r>
            <a:endParaRPr lang="en-GB" sz="1400" spc="-5" dirty="0" smtClean="0">
              <a:latin typeface="Open Sans" panose="020B0606030504020204" pitchFamily="34" charset="0"/>
              <a:ea typeface="Open Sans" panose="020B0606030504020204" pitchFamily="34" charset="0"/>
              <a:cs typeface="Open Sans" panose="020B0606030504020204" pitchFamily="34" charset="0"/>
            </a:endParaRPr>
          </a:p>
          <a:p>
            <a:pPr marL="354965" marR="5080" indent="-342900">
              <a:lnSpc>
                <a:spcPct val="100000"/>
              </a:lnSpc>
              <a:spcBef>
                <a:spcPts val="595"/>
              </a:spcBef>
              <a:buFont typeface="+mj-lt"/>
              <a:buAutoNum type="arabicPeriod"/>
              <a:tabLst>
                <a:tab pos="299085" algn="l"/>
                <a:tab pos="299720" algn="l"/>
              </a:tabLst>
            </a:pPr>
            <a:r>
              <a:rPr lang="en-GB" sz="1400" spc="-5" dirty="0" smtClean="0">
                <a:latin typeface="Open Sans" panose="020B0606030504020204" pitchFamily="34" charset="0"/>
                <a:ea typeface="Open Sans" panose="020B0606030504020204" pitchFamily="34" charset="0"/>
                <a:cs typeface="Open Sans" panose="020B0606030504020204" pitchFamily="34" charset="0"/>
              </a:rPr>
              <a:t>Establishing </a:t>
            </a:r>
            <a:r>
              <a:rPr lang="en-GB" sz="1400" spc="-5" dirty="0">
                <a:latin typeface="Open Sans" panose="020B0606030504020204" pitchFamily="34" charset="0"/>
                <a:ea typeface="Open Sans" panose="020B0606030504020204" pitchFamily="34" charset="0"/>
                <a:cs typeface="Open Sans" panose="020B0606030504020204" pitchFamily="34" charset="0"/>
              </a:rPr>
              <a:t>a collection of </a:t>
            </a:r>
            <a:r>
              <a:rPr lang="en-GB" sz="1400" spc="-5" dirty="0" smtClean="0">
                <a:latin typeface="Open Sans" panose="020B0606030504020204" pitchFamily="34" charset="0"/>
                <a:ea typeface="Open Sans" panose="020B0606030504020204" pitchFamily="34" charset="0"/>
                <a:cs typeface="Open Sans" panose="020B0606030504020204" pitchFamily="34" charset="0"/>
              </a:rPr>
              <a:t>unsuccessful </a:t>
            </a:r>
            <a:r>
              <a:rPr lang="en-GB" sz="1400" spc="-5" dirty="0">
                <a:latin typeface="Open Sans" panose="020B0606030504020204" pitchFamily="34" charset="0"/>
                <a:ea typeface="Open Sans" panose="020B0606030504020204" pitchFamily="34" charset="0"/>
                <a:cs typeface="Open Sans" panose="020B0606030504020204" pitchFamily="34" charset="0"/>
              </a:rPr>
              <a:t>outcomes termed as "</a:t>
            </a:r>
            <a:r>
              <a:rPr lang="en-GB" sz="1400" spc="-5" dirty="0" err="1">
                <a:latin typeface="Open Sans" panose="020B0606030504020204" pitchFamily="34" charset="0"/>
                <a:ea typeface="Open Sans" panose="020B0606030504020204" pitchFamily="34" charset="0"/>
                <a:cs typeface="Open Sans" panose="020B0606030504020204" pitchFamily="34" charset="0"/>
              </a:rPr>
              <a:t>bad_outcome</a:t>
            </a:r>
            <a:r>
              <a:rPr lang="en-GB" sz="1400" spc="-5" dirty="0" smtClean="0">
                <a:latin typeface="Open Sans" panose="020B0606030504020204" pitchFamily="34" charset="0"/>
                <a:ea typeface="Open Sans" panose="020B0606030504020204" pitchFamily="34" charset="0"/>
                <a:cs typeface="Open Sans" panose="020B0606030504020204" pitchFamily="34" charset="0"/>
              </a:rPr>
              <a:t>.“</a:t>
            </a:r>
            <a:br>
              <a:rPr lang="en-GB" sz="1400" spc="-5" dirty="0" smtClean="0">
                <a:latin typeface="Open Sans" panose="020B0606030504020204" pitchFamily="34" charset="0"/>
                <a:ea typeface="Open Sans" panose="020B0606030504020204" pitchFamily="34" charset="0"/>
                <a:cs typeface="Open Sans" panose="020B0606030504020204" pitchFamily="34" charset="0"/>
              </a:rPr>
            </a:br>
            <a:endParaRPr lang="en-GB" sz="1400" spc="-5" dirty="0" smtClean="0">
              <a:latin typeface="Open Sans" panose="020B0606030504020204" pitchFamily="34" charset="0"/>
              <a:ea typeface="Open Sans" panose="020B0606030504020204" pitchFamily="34" charset="0"/>
              <a:cs typeface="Open Sans" panose="020B0606030504020204" pitchFamily="34" charset="0"/>
            </a:endParaRPr>
          </a:p>
          <a:p>
            <a:pPr marL="354965" marR="5080" indent="-342900">
              <a:lnSpc>
                <a:spcPct val="100000"/>
              </a:lnSpc>
              <a:spcBef>
                <a:spcPts val="595"/>
              </a:spcBef>
              <a:buFont typeface="+mj-lt"/>
              <a:buAutoNum type="arabicPeriod"/>
              <a:tabLst>
                <a:tab pos="299085" algn="l"/>
                <a:tab pos="299720" algn="l"/>
              </a:tabLst>
            </a:pPr>
            <a:r>
              <a:rPr lang="en-GB" sz="1400" spc="-5" dirty="0">
                <a:latin typeface="Open Sans" panose="020B0606030504020204" pitchFamily="34" charset="0"/>
                <a:ea typeface="Open Sans" panose="020B0606030504020204" pitchFamily="34" charset="0"/>
                <a:cs typeface="Open Sans" panose="020B0606030504020204" pitchFamily="34" charset="0"/>
              </a:rPr>
              <a:t>Generating a list, named "</a:t>
            </a:r>
            <a:r>
              <a:rPr lang="en-GB" sz="1400" spc="-5" dirty="0" err="1">
                <a:latin typeface="Open Sans" panose="020B0606030504020204" pitchFamily="34" charset="0"/>
                <a:ea typeface="Open Sans" panose="020B0606030504020204" pitchFamily="34" charset="0"/>
                <a:cs typeface="Open Sans" panose="020B0606030504020204" pitchFamily="34" charset="0"/>
              </a:rPr>
              <a:t>landing_class</a:t>
            </a:r>
            <a:r>
              <a:rPr lang="en-GB" sz="1400" spc="-5" dirty="0">
                <a:latin typeface="Open Sans" panose="020B0606030504020204" pitchFamily="34" charset="0"/>
                <a:ea typeface="Open Sans" panose="020B0606030504020204" pitchFamily="34" charset="0"/>
                <a:cs typeface="Open Sans" panose="020B0606030504020204" pitchFamily="34" charset="0"/>
              </a:rPr>
              <a:t>," where each element assumes the value 0 if the corresponding entry in the "Outcome" falls within the "</a:t>
            </a:r>
            <a:r>
              <a:rPr lang="en-GB" sz="1400" spc="-5" dirty="0" err="1">
                <a:latin typeface="Open Sans" panose="020B0606030504020204" pitchFamily="34" charset="0"/>
                <a:ea typeface="Open Sans" panose="020B0606030504020204" pitchFamily="34" charset="0"/>
                <a:cs typeface="Open Sans" panose="020B0606030504020204" pitchFamily="34" charset="0"/>
              </a:rPr>
              <a:t>bad_outcome</a:t>
            </a:r>
            <a:r>
              <a:rPr lang="en-GB" sz="1400" spc="-5" dirty="0">
                <a:latin typeface="Open Sans" panose="020B0606030504020204" pitchFamily="34" charset="0"/>
                <a:ea typeface="Open Sans" panose="020B0606030504020204" pitchFamily="34" charset="0"/>
                <a:cs typeface="Open Sans" panose="020B0606030504020204" pitchFamily="34" charset="0"/>
              </a:rPr>
              <a:t>" set; conversely, it takes on the value of 1 if it does not</a:t>
            </a:r>
            <a:r>
              <a:rPr lang="en-GB" sz="1400" spc="-5" dirty="0" smtClean="0">
                <a:latin typeface="Open Sans" panose="020B0606030504020204" pitchFamily="34" charset="0"/>
                <a:ea typeface="Open Sans" panose="020B0606030504020204" pitchFamily="34" charset="0"/>
                <a:cs typeface="Open Sans" panose="020B0606030504020204" pitchFamily="34" charset="0"/>
              </a:rPr>
              <a:t>.</a:t>
            </a:r>
            <a:br>
              <a:rPr lang="en-GB" sz="1400" spc="-5" dirty="0" smtClean="0">
                <a:latin typeface="Open Sans" panose="020B0606030504020204" pitchFamily="34" charset="0"/>
                <a:ea typeface="Open Sans" panose="020B0606030504020204" pitchFamily="34" charset="0"/>
                <a:cs typeface="Open Sans" panose="020B0606030504020204" pitchFamily="34" charset="0"/>
              </a:rPr>
            </a:br>
            <a:endParaRPr lang="en-GB" sz="1400" spc="-5" dirty="0" smtClean="0">
              <a:latin typeface="Open Sans" panose="020B0606030504020204" pitchFamily="34" charset="0"/>
              <a:ea typeface="Open Sans" panose="020B0606030504020204" pitchFamily="34" charset="0"/>
              <a:cs typeface="Open Sans" panose="020B0606030504020204" pitchFamily="34" charset="0"/>
            </a:endParaRPr>
          </a:p>
          <a:p>
            <a:pPr marL="354965" marR="5080" indent="-342900">
              <a:spcBef>
                <a:spcPts val="595"/>
              </a:spcBef>
              <a:buFont typeface="+mj-lt"/>
              <a:buAutoNum type="arabicPeriod"/>
              <a:tabLst>
                <a:tab pos="299085" algn="l"/>
                <a:tab pos="299720" algn="l"/>
              </a:tabLst>
            </a:pPr>
            <a:r>
              <a:rPr lang="en-GB" sz="1400" spc="-5" dirty="0">
                <a:latin typeface="Open Sans" panose="020B0606030504020204" pitchFamily="34" charset="0"/>
                <a:ea typeface="Open Sans" panose="020B0606030504020204" pitchFamily="34" charset="0"/>
                <a:cs typeface="Open Sans" panose="020B0606030504020204" pitchFamily="34" charset="0"/>
              </a:rPr>
              <a:t>Constructing a "Class" column that incorporates the values derived from the "</a:t>
            </a:r>
            <a:r>
              <a:rPr lang="en-GB" sz="1400" spc="-5" dirty="0" err="1">
                <a:latin typeface="Open Sans" panose="020B0606030504020204" pitchFamily="34" charset="0"/>
                <a:ea typeface="Open Sans" panose="020B0606030504020204" pitchFamily="34" charset="0"/>
                <a:cs typeface="Open Sans" panose="020B0606030504020204" pitchFamily="34" charset="0"/>
              </a:rPr>
              <a:t>landing_class</a:t>
            </a:r>
            <a:r>
              <a:rPr lang="en-GB" sz="1400" spc="-5" dirty="0">
                <a:latin typeface="Open Sans" panose="020B0606030504020204" pitchFamily="34" charset="0"/>
                <a:ea typeface="Open Sans" panose="020B0606030504020204" pitchFamily="34" charset="0"/>
                <a:cs typeface="Open Sans" panose="020B0606030504020204" pitchFamily="34" charset="0"/>
              </a:rPr>
              <a:t>" list, effectively categorizing the outcomes as either successful (1) or unsuccessful (0) landings</a:t>
            </a:r>
            <a:r>
              <a:rPr lang="en-GB" sz="1400" spc="-5" dirty="0" smtClean="0">
                <a:latin typeface="Open Sans" panose="020B0606030504020204" pitchFamily="34" charset="0"/>
                <a:ea typeface="Open Sans" panose="020B0606030504020204" pitchFamily="34" charset="0"/>
                <a:cs typeface="Open Sans" panose="020B0606030504020204" pitchFamily="34" charset="0"/>
              </a:rPr>
              <a:t>.</a:t>
            </a:r>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45415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875</TotalTime>
  <Words>1516</Words>
  <Application>Microsoft Office PowerPoint</Application>
  <PresentationFormat>Widescreen</PresentationFormat>
  <Paragraphs>221</Paragraphs>
  <Slides>31</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 MT</vt:lpstr>
      <vt:lpstr>Calibri</vt:lpstr>
      <vt:lpstr>Calibri Light</vt:lpstr>
      <vt:lpstr>Microsoft Sans Serif</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320</cp:revision>
  <dcterms:created xsi:type="dcterms:W3CDTF">2023-10-09T12:54:35Z</dcterms:created>
  <dcterms:modified xsi:type="dcterms:W3CDTF">2023-10-11T14:43:46Z</dcterms:modified>
</cp:coreProperties>
</file>